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3" r:id="rId12"/>
    <p:sldId id="274" r:id="rId13"/>
    <p:sldId id="275" r:id="rId14"/>
    <p:sldId id="276" r:id="rId15"/>
    <p:sldId id="277" r:id="rId16"/>
    <p:sldId id="278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58" r:id="rId30"/>
    <p:sldId id="292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86" d="100"/>
          <a:sy n="86" d="100"/>
        </p:scale>
        <p:origin x="47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9A15-43F7-456C-9E23-8C70E95354AD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F539-12C7-41EF-8F35-7FF03EC5B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474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9A15-43F7-456C-9E23-8C70E95354AD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F539-12C7-41EF-8F35-7FF03EC5B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513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9A15-43F7-456C-9E23-8C70E95354AD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F539-12C7-41EF-8F35-7FF03EC5B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442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9A15-43F7-456C-9E23-8C70E95354AD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F539-12C7-41EF-8F35-7FF03EC5B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412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9A15-43F7-456C-9E23-8C70E95354AD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F539-12C7-41EF-8F35-7FF03EC5B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629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9A15-43F7-456C-9E23-8C70E95354AD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F539-12C7-41EF-8F35-7FF03EC5B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378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9A15-43F7-456C-9E23-8C70E95354AD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F539-12C7-41EF-8F35-7FF03EC5B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006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9A15-43F7-456C-9E23-8C70E95354AD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F539-12C7-41EF-8F35-7FF03EC5B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547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9A15-43F7-456C-9E23-8C70E95354AD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F539-12C7-41EF-8F35-7FF03EC5B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066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9A15-43F7-456C-9E23-8C70E95354AD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F539-12C7-41EF-8F35-7FF03EC5B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572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9A15-43F7-456C-9E23-8C70E95354AD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F539-12C7-41EF-8F35-7FF03EC5B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055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89A15-43F7-456C-9E23-8C70E95354AD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7F539-12C7-41EF-8F35-7FF03EC5B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89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“</a:t>
            </a:r>
            <a:r>
              <a:rPr lang="en-US" dirty="0" err="1"/>
              <a:t>ein</a:t>
            </a:r>
            <a:r>
              <a:rPr lang="en-US" dirty="0"/>
              <a:t>” words – The Facts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058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3944" y="638835"/>
          <a:ext cx="2596696" cy="57063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8348">
                  <a:extLst>
                    <a:ext uri="{9D8B030D-6E8A-4147-A177-3AD203B41FA5}">
                      <a16:colId xmlns:a16="http://schemas.microsoft.com/office/drawing/2014/main" val="950806481"/>
                    </a:ext>
                  </a:extLst>
                </a:gridCol>
                <a:gridCol w="1298348">
                  <a:extLst>
                    <a:ext uri="{9D8B030D-6E8A-4147-A177-3AD203B41FA5}">
                      <a16:colId xmlns:a16="http://schemas.microsoft.com/office/drawing/2014/main" val="1070150673"/>
                    </a:ext>
                  </a:extLst>
                </a:gridCol>
              </a:tblGrid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nominative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accusative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627879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ich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mich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129488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dich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776836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373674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37426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339956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wir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uns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3444244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euch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407799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54815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13503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19309" y="269503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Personal Pronouns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29732" y="795747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29732" y="3589458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her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8516011"/>
              </p:ext>
            </p:extLst>
          </p:nvPr>
        </p:nvGraphicFramePr>
        <p:xfrm>
          <a:off x="3047439" y="1202364"/>
          <a:ext cx="1150718" cy="51428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0718">
                  <a:extLst>
                    <a:ext uri="{9D8B030D-6E8A-4147-A177-3AD203B41FA5}">
                      <a16:colId xmlns:a16="http://schemas.microsoft.com/office/drawing/2014/main" val="142054772"/>
                    </a:ext>
                  </a:extLst>
                </a:gridCol>
              </a:tblGrid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mein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0952043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dein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4824066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sein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723608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ihr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3094468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sein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0266801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unser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053457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euer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579230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5163637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8697547"/>
                  </a:ext>
                </a:extLst>
              </a:tr>
            </a:tbl>
          </a:graphicData>
        </a:graphic>
      </p:graphicFrame>
      <p:sp>
        <p:nvSpPr>
          <p:cNvPr id="10" name="Left Arrow 9"/>
          <p:cNvSpPr/>
          <p:nvPr/>
        </p:nvSpPr>
        <p:spPr>
          <a:xfrm rot="13048680">
            <a:off x="3790148" y="3433043"/>
            <a:ext cx="1456143" cy="40263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0723452"/>
              </p:ext>
            </p:extLst>
          </p:nvPr>
        </p:nvGraphicFramePr>
        <p:xfrm>
          <a:off x="5193388" y="4119617"/>
          <a:ext cx="634074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ein</a:t>
                      </a:r>
                      <a:r>
                        <a:rPr lang="en-US" b="1" dirty="0"/>
                        <a:t> words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masculine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feminine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neuter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plural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nominative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ihr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ihre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ihr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ihre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accusative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ihren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ihre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ihr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ihre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256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ihrem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ihrer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ihrem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ihren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464734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479789"/>
              </p:ext>
            </p:extLst>
          </p:nvPr>
        </p:nvGraphicFramePr>
        <p:xfrm>
          <a:off x="5193388" y="1286324"/>
          <a:ext cx="634074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der words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masculine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feminine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neuter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plural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nominative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783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accusative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dem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dem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73085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34140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3944" y="638835"/>
          <a:ext cx="2596696" cy="57063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8348">
                  <a:extLst>
                    <a:ext uri="{9D8B030D-6E8A-4147-A177-3AD203B41FA5}">
                      <a16:colId xmlns:a16="http://schemas.microsoft.com/office/drawing/2014/main" val="950806481"/>
                    </a:ext>
                  </a:extLst>
                </a:gridCol>
                <a:gridCol w="1298348">
                  <a:extLst>
                    <a:ext uri="{9D8B030D-6E8A-4147-A177-3AD203B41FA5}">
                      <a16:colId xmlns:a16="http://schemas.microsoft.com/office/drawing/2014/main" val="1070150673"/>
                    </a:ext>
                  </a:extLst>
                </a:gridCol>
              </a:tblGrid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nominative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accusative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627879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ich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mich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129488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dich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776836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373674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37426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339956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wir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uns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3444244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euch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407799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54815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13503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19309" y="269503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Personal Pronouns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29732" y="795747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29732" y="3589458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its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8295800"/>
              </p:ext>
            </p:extLst>
          </p:nvPr>
        </p:nvGraphicFramePr>
        <p:xfrm>
          <a:off x="3047439" y="1202364"/>
          <a:ext cx="1150718" cy="51428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0718">
                  <a:extLst>
                    <a:ext uri="{9D8B030D-6E8A-4147-A177-3AD203B41FA5}">
                      <a16:colId xmlns:a16="http://schemas.microsoft.com/office/drawing/2014/main" val="142054772"/>
                    </a:ext>
                  </a:extLst>
                </a:gridCol>
              </a:tblGrid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mein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0952043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dein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4824066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sein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723608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3094468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sein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0266801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unser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053457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euer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579230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5163637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8697547"/>
                  </a:ext>
                </a:extLst>
              </a:tr>
            </a:tbl>
          </a:graphicData>
        </a:graphic>
      </p:graphicFrame>
      <p:sp>
        <p:nvSpPr>
          <p:cNvPr id="10" name="Left Arrow 9"/>
          <p:cNvSpPr/>
          <p:nvPr/>
        </p:nvSpPr>
        <p:spPr>
          <a:xfrm rot="12855694">
            <a:off x="3797037" y="3996819"/>
            <a:ext cx="1488923" cy="40263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4669238"/>
              </p:ext>
            </p:extLst>
          </p:nvPr>
        </p:nvGraphicFramePr>
        <p:xfrm>
          <a:off x="5193388" y="4119617"/>
          <a:ext cx="634074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ein</a:t>
                      </a:r>
                      <a:r>
                        <a:rPr lang="en-US" b="1" dirty="0"/>
                        <a:t> words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masculine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feminine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neuter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plural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nominative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accusative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seinen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256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seinem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seiner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seinem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seinen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464734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479789"/>
              </p:ext>
            </p:extLst>
          </p:nvPr>
        </p:nvGraphicFramePr>
        <p:xfrm>
          <a:off x="5193388" y="1286324"/>
          <a:ext cx="634074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der words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masculine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feminine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neuter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plural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nominative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783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accusative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dem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dem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73085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27964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3944" y="638835"/>
          <a:ext cx="2596696" cy="57063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8348">
                  <a:extLst>
                    <a:ext uri="{9D8B030D-6E8A-4147-A177-3AD203B41FA5}">
                      <a16:colId xmlns:a16="http://schemas.microsoft.com/office/drawing/2014/main" val="950806481"/>
                    </a:ext>
                  </a:extLst>
                </a:gridCol>
                <a:gridCol w="1298348">
                  <a:extLst>
                    <a:ext uri="{9D8B030D-6E8A-4147-A177-3AD203B41FA5}">
                      <a16:colId xmlns:a16="http://schemas.microsoft.com/office/drawing/2014/main" val="1070150673"/>
                    </a:ext>
                  </a:extLst>
                </a:gridCol>
              </a:tblGrid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nominative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accusative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627879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ich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mich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129488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dich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776836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373674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37426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339956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wir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uns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3444244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euch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407799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54815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13503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19309" y="269503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Personal Pronouns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29732" y="795747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29732" y="3589458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our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3926671"/>
              </p:ext>
            </p:extLst>
          </p:nvPr>
        </p:nvGraphicFramePr>
        <p:xfrm>
          <a:off x="3047439" y="1202364"/>
          <a:ext cx="1150718" cy="51428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0718">
                  <a:extLst>
                    <a:ext uri="{9D8B030D-6E8A-4147-A177-3AD203B41FA5}">
                      <a16:colId xmlns:a16="http://schemas.microsoft.com/office/drawing/2014/main" val="142054772"/>
                    </a:ext>
                  </a:extLst>
                </a:gridCol>
              </a:tblGrid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mein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0952043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dein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4824066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sein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723608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3094468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sein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0266801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unser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053457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euer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579230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5163637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8697547"/>
                  </a:ext>
                </a:extLst>
              </a:tr>
            </a:tbl>
          </a:graphicData>
        </a:graphic>
      </p:graphicFrame>
      <p:sp>
        <p:nvSpPr>
          <p:cNvPr id="11" name="Left Arrow 10"/>
          <p:cNvSpPr/>
          <p:nvPr/>
        </p:nvSpPr>
        <p:spPr>
          <a:xfrm rot="12513183">
            <a:off x="4000377" y="4395504"/>
            <a:ext cx="1276976" cy="40263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054160"/>
              </p:ext>
            </p:extLst>
          </p:nvPr>
        </p:nvGraphicFramePr>
        <p:xfrm>
          <a:off x="5193388" y="4119617"/>
          <a:ext cx="634074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ein</a:t>
                      </a:r>
                      <a:r>
                        <a:rPr lang="en-US" b="1" dirty="0"/>
                        <a:t> words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masculine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feminine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neuter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plural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nominative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unser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unsere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unser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unsere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accusative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unseren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unsere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unser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unsere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256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unserem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unsrer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unserem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unseren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464734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479789"/>
              </p:ext>
            </p:extLst>
          </p:nvPr>
        </p:nvGraphicFramePr>
        <p:xfrm>
          <a:off x="5193388" y="1286324"/>
          <a:ext cx="634074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der words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masculine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feminine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neuter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plural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nominative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783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accusative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dem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dem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73085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27557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3944" y="638835"/>
          <a:ext cx="2596696" cy="57063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8348">
                  <a:extLst>
                    <a:ext uri="{9D8B030D-6E8A-4147-A177-3AD203B41FA5}">
                      <a16:colId xmlns:a16="http://schemas.microsoft.com/office/drawing/2014/main" val="950806481"/>
                    </a:ext>
                  </a:extLst>
                </a:gridCol>
                <a:gridCol w="1298348">
                  <a:extLst>
                    <a:ext uri="{9D8B030D-6E8A-4147-A177-3AD203B41FA5}">
                      <a16:colId xmlns:a16="http://schemas.microsoft.com/office/drawing/2014/main" val="1070150673"/>
                    </a:ext>
                  </a:extLst>
                </a:gridCol>
              </a:tblGrid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nominative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accusative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627879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ich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mich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129488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dich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776836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373674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37426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339956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wir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uns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3444244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euch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407799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54815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13503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19309" y="269503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Personal Pronouns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29732" y="795747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29732" y="3589458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y’all’s</a:t>
            </a: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0310762"/>
              </p:ext>
            </p:extLst>
          </p:nvPr>
        </p:nvGraphicFramePr>
        <p:xfrm>
          <a:off x="3047439" y="1202364"/>
          <a:ext cx="1150718" cy="51428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0718">
                  <a:extLst>
                    <a:ext uri="{9D8B030D-6E8A-4147-A177-3AD203B41FA5}">
                      <a16:colId xmlns:a16="http://schemas.microsoft.com/office/drawing/2014/main" val="142054772"/>
                    </a:ext>
                  </a:extLst>
                </a:gridCol>
              </a:tblGrid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mein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0952043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dein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4824066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sein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723608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3094468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sein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0266801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unser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053457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euer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579230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5163637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8697547"/>
                  </a:ext>
                </a:extLst>
              </a:tr>
            </a:tbl>
          </a:graphicData>
        </a:graphic>
      </p:graphicFrame>
      <p:sp>
        <p:nvSpPr>
          <p:cNvPr id="10" name="Left Arrow 9"/>
          <p:cNvSpPr/>
          <p:nvPr/>
        </p:nvSpPr>
        <p:spPr>
          <a:xfrm rot="11011940">
            <a:off x="3930335" y="4825172"/>
            <a:ext cx="1276976" cy="40263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143151" y="5572283"/>
            <a:ext cx="52034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Notice how they drop this ‘e’ in </a:t>
            </a:r>
            <a:r>
              <a:rPr lang="en-US" dirty="0" err="1"/>
              <a:t>euer</a:t>
            </a:r>
            <a:r>
              <a:rPr lang="en-US" dirty="0"/>
              <a:t> when it has an ending                    ↑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001474"/>
              </p:ext>
            </p:extLst>
          </p:nvPr>
        </p:nvGraphicFramePr>
        <p:xfrm>
          <a:off x="5193388" y="4119617"/>
          <a:ext cx="634074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ein</a:t>
                      </a:r>
                      <a:r>
                        <a:rPr lang="en-US" b="1" dirty="0"/>
                        <a:t> words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masculine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feminine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neuter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plural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nominative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euer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euer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eure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accusative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euren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euer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eure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256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eurem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eurer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eurem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euren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464734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479789"/>
              </p:ext>
            </p:extLst>
          </p:nvPr>
        </p:nvGraphicFramePr>
        <p:xfrm>
          <a:off x="5193388" y="1286324"/>
          <a:ext cx="634074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der words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masculine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feminine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neuter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plural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nominative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783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accusative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dem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dem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73085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23947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3944" y="638835"/>
          <a:ext cx="2596696" cy="57063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8348">
                  <a:extLst>
                    <a:ext uri="{9D8B030D-6E8A-4147-A177-3AD203B41FA5}">
                      <a16:colId xmlns:a16="http://schemas.microsoft.com/office/drawing/2014/main" val="950806481"/>
                    </a:ext>
                  </a:extLst>
                </a:gridCol>
                <a:gridCol w="1298348">
                  <a:extLst>
                    <a:ext uri="{9D8B030D-6E8A-4147-A177-3AD203B41FA5}">
                      <a16:colId xmlns:a16="http://schemas.microsoft.com/office/drawing/2014/main" val="1070150673"/>
                    </a:ext>
                  </a:extLst>
                </a:gridCol>
              </a:tblGrid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nominative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accusative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627879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ich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mich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129488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dich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776836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373674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37426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339956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wir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uns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3444244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euch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407799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54815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13503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19309" y="269503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Personal Pronouns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29732" y="795747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29732" y="3589458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their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5095671"/>
              </p:ext>
            </p:extLst>
          </p:nvPr>
        </p:nvGraphicFramePr>
        <p:xfrm>
          <a:off x="3047439" y="1202364"/>
          <a:ext cx="1150718" cy="51428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0718">
                  <a:extLst>
                    <a:ext uri="{9D8B030D-6E8A-4147-A177-3AD203B41FA5}">
                      <a16:colId xmlns:a16="http://schemas.microsoft.com/office/drawing/2014/main" val="142054772"/>
                    </a:ext>
                  </a:extLst>
                </a:gridCol>
              </a:tblGrid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mein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0952043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dein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4824066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sein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723608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3094468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sein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0266801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unser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053457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euer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579230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ihr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5163637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8697547"/>
                  </a:ext>
                </a:extLst>
              </a:tr>
            </a:tbl>
          </a:graphicData>
        </a:graphic>
      </p:graphicFrame>
      <p:sp>
        <p:nvSpPr>
          <p:cNvPr id="11" name="Left Arrow 10"/>
          <p:cNvSpPr/>
          <p:nvPr/>
        </p:nvSpPr>
        <p:spPr>
          <a:xfrm rot="10265688">
            <a:off x="3891593" y="5183703"/>
            <a:ext cx="1276976" cy="40263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834724"/>
              </p:ext>
            </p:extLst>
          </p:nvPr>
        </p:nvGraphicFramePr>
        <p:xfrm>
          <a:off x="5193388" y="4119617"/>
          <a:ext cx="634074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ein</a:t>
                      </a:r>
                      <a:r>
                        <a:rPr lang="en-US" b="1" dirty="0"/>
                        <a:t> words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masculine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feminine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neuter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plural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nominative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ihr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ihre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ihr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ihre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accusative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ihren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ihre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ihr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ihre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256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ihrem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ihrer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ihrem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ihren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464734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479789"/>
              </p:ext>
            </p:extLst>
          </p:nvPr>
        </p:nvGraphicFramePr>
        <p:xfrm>
          <a:off x="5193388" y="1286324"/>
          <a:ext cx="634074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der words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masculine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feminine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neuter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plural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nominative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783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accusative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dem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dem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73085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23966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3944" y="638835"/>
          <a:ext cx="2596696" cy="57063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8348">
                  <a:extLst>
                    <a:ext uri="{9D8B030D-6E8A-4147-A177-3AD203B41FA5}">
                      <a16:colId xmlns:a16="http://schemas.microsoft.com/office/drawing/2014/main" val="950806481"/>
                    </a:ext>
                  </a:extLst>
                </a:gridCol>
                <a:gridCol w="1298348">
                  <a:extLst>
                    <a:ext uri="{9D8B030D-6E8A-4147-A177-3AD203B41FA5}">
                      <a16:colId xmlns:a16="http://schemas.microsoft.com/office/drawing/2014/main" val="1070150673"/>
                    </a:ext>
                  </a:extLst>
                </a:gridCol>
              </a:tblGrid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nominative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accusative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627879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ich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mich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129488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dich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776836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373674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37426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339956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wir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uns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3444244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euch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407799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54815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13503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19309" y="269503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Personal Pronouns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29732" y="795747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29732" y="3589458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your (formal)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9154082"/>
              </p:ext>
            </p:extLst>
          </p:nvPr>
        </p:nvGraphicFramePr>
        <p:xfrm>
          <a:off x="3047439" y="1202364"/>
          <a:ext cx="1150718" cy="51428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0718">
                  <a:extLst>
                    <a:ext uri="{9D8B030D-6E8A-4147-A177-3AD203B41FA5}">
                      <a16:colId xmlns:a16="http://schemas.microsoft.com/office/drawing/2014/main" val="142054772"/>
                    </a:ext>
                  </a:extLst>
                </a:gridCol>
              </a:tblGrid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mein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0952043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dein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4824066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sein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723608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3094468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sein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0266801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unser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053457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euer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579230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5163637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Ihr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8697547"/>
                  </a:ext>
                </a:extLst>
              </a:tr>
            </a:tbl>
          </a:graphicData>
        </a:graphic>
      </p:graphicFrame>
      <p:sp>
        <p:nvSpPr>
          <p:cNvPr id="13" name="Left Arrow 12"/>
          <p:cNvSpPr/>
          <p:nvPr/>
        </p:nvSpPr>
        <p:spPr>
          <a:xfrm rot="9915209">
            <a:off x="3897925" y="5610368"/>
            <a:ext cx="1300427" cy="40263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301321"/>
              </p:ext>
            </p:extLst>
          </p:nvPr>
        </p:nvGraphicFramePr>
        <p:xfrm>
          <a:off x="5193388" y="4119617"/>
          <a:ext cx="634074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ein</a:t>
                      </a:r>
                      <a:r>
                        <a:rPr lang="en-US" b="1" dirty="0"/>
                        <a:t> words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masculine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feminine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neuter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plural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nominative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Ihr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Ihre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Ihr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Ihre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accusative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Ihren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Ihre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Ihr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Ihre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256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Ihrem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Ihrer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Ihrem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Ihren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464734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479789"/>
              </p:ext>
            </p:extLst>
          </p:nvPr>
        </p:nvGraphicFramePr>
        <p:xfrm>
          <a:off x="5193388" y="1286324"/>
          <a:ext cx="634074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der words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masculine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feminine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neuter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plural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nominative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783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accusative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dem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dem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73085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58317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3944" y="638835"/>
          <a:ext cx="2596696" cy="57063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8348">
                  <a:extLst>
                    <a:ext uri="{9D8B030D-6E8A-4147-A177-3AD203B41FA5}">
                      <a16:colId xmlns:a16="http://schemas.microsoft.com/office/drawing/2014/main" val="950806481"/>
                    </a:ext>
                  </a:extLst>
                </a:gridCol>
                <a:gridCol w="1298348">
                  <a:extLst>
                    <a:ext uri="{9D8B030D-6E8A-4147-A177-3AD203B41FA5}">
                      <a16:colId xmlns:a16="http://schemas.microsoft.com/office/drawing/2014/main" val="1070150673"/>
                    </a:ext>
                  </a:extLst>
                </a:gridCol>
              </a:tblGrid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nominative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accusative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627879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ich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mich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129488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dich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776836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373674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37426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339956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wir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uns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3444244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euch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407799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54815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13503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19309" y="269503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Personal Pronouns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29732" y="795747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29732" y="3589458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your (formal)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3047439" y="1202364"/>
          <a:ext cx="1150718" cy="51428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0718">
                  <a:extLst>
                    <a:ext uri="{9D8B030D-6E8A-4147-A177-3AD203B41FA5}">
                      <a16:colId xmlns:a16="http://schemas.microsoft.com/office/drawing/2014/main" val="142054772"/>
                    </a:ext>
                  </a:extLst>
                </a:gridCol>
              </a:tblGrid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mein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0952043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dein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4824066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sein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723608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3094468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sein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0266801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unser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053457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euer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579230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5163637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8697547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067090" y="5577335"/>
            <a:ext cx="62542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Notice how the </a:t>
            </a:r>
            <a:r>
              <a:rPr lang="en-US" b="1" dirty="0"/>
              <a:t>endings</a:t>
            </a:r>
            <a:r>
              <a:rPr lang="en-US" dirty="0"/>
              <a:t> are always the same for any “</a:t>
            </a:r>
            <a:r>
              <a:rPr lang="en-US" dirty="0" err="1"/>
              <a:t>ein</a:t>
            </a:r>
            <a:r>
              <a:rPr lang="en-US" dirty="0"/>
              <a:t>” word! (Sometimes the correct ending is no ending at all)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0052873"/>
              </p:ext>
            </p:extLst>
          </p:nvPr>
        </p:nvGraphicFramePr>
        <p:xfrm>
          <a:off x="5193388" y="4119617"/>
          <a:ext cx="634074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ein</a:t>
                      </a:r>
                      <a:r>
                        <a:rPr lang="en-US" b="1" dirty="0"/>
                        <a:t> words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masculine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feminine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neuter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plural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nominative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keine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accusative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einen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keine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256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einem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einer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einem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keinen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464734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5160821"/>
              </p:ext>
            </p:extLst>
          </p:nvPr>
        </p:nvGraphicFramePr>
        <p:xfrm>
          <a:off x="5193388" y="1286324"/>
          <a:ext cx="634074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der words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masculine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feminine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neuter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plural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nominative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783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accusative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dem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dem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73085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41307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2263290"/>
              </p:ext>
            </p:extLst>
          </p:nvPr>
        </p:nvGraphicFramePr>
        <p:xfrm>
          <a:off x="5193388" y="4119617"/>
          <a:ext cx="634074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ein</a:t>
                      </a:r>
                      <a:r>
                        <a:rPr lang="en-US" b="1" dirty="0"/>
                        <a:t> words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masculine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feminine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neuter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plural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nominative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ein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kein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accusative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ein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en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ein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kein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256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ein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em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ein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er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ein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em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kein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en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812709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193388" y="1286324"/>
          <a:ext cx="634074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der words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masculine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feminine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neuter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plural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nominative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783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accusative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3944" y="638835"/>
          <a:ext cx="2596696" cy="57063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8348">
                  <a:extLst>
                    <a:ext uri="{9D8B030D-6E8A-4147-A177-3AD203B41FA5}">
                      <a16:colId xmlns:a16="http://schemas.microsoft.com/office/drawing/2014/main" val="950806481"/>
                    </a:ext>
                  </a:extLst>
                </a:gridCol>
                <a:gridCol w="1298348">
                  <a:extLst>
                    <a:ext uri="{9D8B030D-6E8A-4147-A177-3AD203B41FA5}">
                      <a16:colId xmlns:a16="http://schemas.microsoft.com/office/drawing/2014/main" val="1070150673"/>
                    </a:ext>
                  </a:extLst>
                </a:gridCol>
              </a:tblGrid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nominative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accusative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627879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ich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mich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129488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dich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776836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373674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37426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339956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wir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uns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3444244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euch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407799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54815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13503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19309" y="269503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Personal Pronouns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29732" y="795747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29732" y="3589458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a/an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3047439" y="1202364"/>
          <a:ext cx="1150718" cy="51428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0718">
                  <a:extLst>
                    <a:ext uri="{9D8B030D-6E8A-4147-A177-3AD203B41FA5}">
                      <a16:colId xmlns:a16="http://schemas.microsoft.com/office/drawing/2014/main" val="142054772"/>
                    </a:ext>
                  </a:extLst>
                </a:gridCol>
              </a:tblGrid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mein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0952043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dein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4824066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sein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723608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3094468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sein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0266801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unser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053457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euer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579230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5163637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8697547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193388" y="5883560"/>
            <a:ext cx="62542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↑ watch ↑</a:t>
            </a:r>
          </a:p>
        </p:txBody>
      </p:sp>
    </p:spTree>
    <p:extLst>
      <p:ext uri="{BB962C8B-B14F-4D97-AF65-F5344CB8AC3E}">
        <p14:creationId xmlns:p14="http://schemas.microsoft.com/office/powerpoint/2010/main" val="8945536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1463322"/>
              </p:ext>
            </p:extLst>
          </p:nvPr>
        </p:nvGraphicFramePr>
        <p:xfrm>
          <a:off x="5193388" y="4119617"/>
          <a:ext cx="634074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ein</a:t>
                      </a:r>
                      <a:r>
                        <a:rPr lang="en-US" b="1" dirty="0"/>
                        <a:t> words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masculine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feminine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neuter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plural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nominative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mein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mein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mein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mein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accusative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mein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en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mein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mein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mein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256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mein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em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mein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er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mein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em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mein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en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83906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193388" y="1286324"/>
          <a:ext cx="634074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der words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masculine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feminine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neuter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plural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nominative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783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accusative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3944" y="638835"/>
          <a:ext cx="2596696" cy="57063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8348">
                  <a:extLst>
                    <a:ext uri="{9D8B030D-6E8A-4147-A177-3AD203B41FA5}">
                      <a16:colId xmlns:a16="http://schemas.microsoft.com/office/drawing/2014/main" val="950806481"/>
                    </a:ext>
                  </a:extLst>
                </a:gridCol>
                <a:gridCol w="1298348">
                  <a:extLst>
                    <a:ext uri="{9D8B030D-6E8A-4147-A177-3AD203B41FA5}">
                      <a16:colId xmlns:a16="http://schemas.microsoft.com/office/drawing/2014/main" val="1070150673"/>
                    </a:ext>
                  </a:extLst>
                </a:gridCol>
              </a:tblGrid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nominative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accusative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627879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ich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mich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129488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dich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776836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373674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37426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339956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wir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uns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3444244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euch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407799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54815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13503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19309" y="269503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Personal Pronouns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29732" y="795747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29732" y="3589458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my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3047439" y="1202364"/>
          <a:ext cx="1150718" cy="51428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0718">
                  <a:extLst>
                    <a:ext uri="{9D8B030D-6E8A-4147-A177-3AD203B41FA5}">
                      <a16:colId xmlns:a16="http://schemas.microsoft.com/office/drawing/2014/main" val="142054772"/>
                    </a:ext>
                  </a:extLst>
                </a:gridCol>
              </a:tblGrid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mein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0952043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dein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4824066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sein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723608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3094468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sein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0266801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unser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053457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euer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579230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5163637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86975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7671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1437432"/>
              </p:ext>
            </p:extLst>
          </p:nvPr>
        </p:nvGraphicFramePr>
        <p:xfrm>
          <a:off x="5193388" y="4119617"/>
          <a:ext cx="634074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ein</a:t>
                      </a:r>
                      <a:r>
                        <a:rPr lang="en-US" b="1" dirty="0"/>
                        <a:t> words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masculine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feminine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neuter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plural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nominative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dein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dein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dein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dein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accusative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dein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en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dein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dein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dein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256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dein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em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dein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er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dein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em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dein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en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480626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193388" y="1286324"/>
          <a:ext cx="634074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der words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masculine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feminine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neuter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plural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nominative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783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accusative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3944" y="638835"/>
          <a:ext cx="2596696" cy="57063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8348">
                  <a:extLst>
                    <a:ext uri="{9D8B030D-6E8A-4147-A177-3AD203B41FA5}">
                      <a16:colId xmlns:a16="http://schemas.microsoft.com/office/drawing/2014/main" val="950806481"/>
                    </a:ext>
                  </a:extLst>
                </a:gridCol>
                <a:gridCol w="1298348">
                  <a:extLst>
                    <a:ext uri="{9D8B030D-6E8A-4147-A177-3AD203B41FA5}">
                      <a16:colId xmlns:a16="http://schemas.microsoft.com/office/drawing/2014/main" val="1070150673"/>
                    </a:ext>
                  </a:extLst>
                </a:gridCol>
              </a:tblGrid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nominative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accusative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627879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ich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mich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129488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dich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776836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373674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37426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339956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wir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uns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3444244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euch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407799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54815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13503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19309" y="269503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Personal Pronouns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29732" y="795747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29732" y="3589458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your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3047439" y="1202364"/>
          <a:ext cx="1150718" cy="51428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0718">
                  <a:extLst>
                    <a:ext uri="{9D8B030D-6E8A-4147-A177-3AD203B41FA5}">
                      <a16:colId xmlns:a16="http://schemas.microsoft.com/office/drawing/2014/main" val="142054772"/>
                    </a:ext>
                  </a:extLst>
                </a:gridCol>
              </a:tblGrid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mein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0952043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dein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4824066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sein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723608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3094468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sein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0266801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unser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053457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euer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579230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5163637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86975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632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000"/>
    </mc:Choice>
    <mc:Fallback xmlns="">
      <p:transition advTm="1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0554515"/>
              </p:ext>
            </p:extLst>
          </p:nvPr>
        </p:nvGraphicFramePr>
        <p:xfrm>
          <a:off x="5193388" y="4119617"/>
          <a:ext cx="634074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ein</a:t>
                      </a:r>
                      <a:r>
                        <a:rPr lang="en-US" b="1" dirty="0"/>
                        <a:t> words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masculine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feminine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neuter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plural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nominative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keine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accusative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einen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keine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256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einem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einer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einem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keinen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464734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2667224"/>
              </p:ext>
            </p:extLst>
          </p:nvPr>
        </p:nvGraphicFramePr>
        <p:xfrm>
          <a:off x="5193388" y="1286324"/>
          <a:ext cx="634074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der words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masculine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feminine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neuter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plural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nominative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783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accusative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dem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dem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730855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2533121"/>
              </p:ext>
            </p:extLst>
          </p:nvPr>
        </p:nvGraphicFramePr>
        <p:xfrm>
          <a:off x="383944" y="638835"/>
          <a:ext cx="2596696" cy="57063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8348">
                  <a:extLst>
                    <a:ext uri="{9D8B030D-6E8A-4147-A177-3AD203B41FA5}">
                      <a16:colId xmlns:a16="http://schemas.microsoft.com/office/drawing/2014/main" val="950806481"/>
                    </a:ext>
                  </a:extLst>
                </a:gridCol>
                <a:gridCol w="1298348">
                  <a:extLst>
                    <a:ext uri="{9D8B030D-6E8A-4147-A177-3AD203B41FA5}">
                      <a16:colId xmlns:a16="http://schemas.microsoft.com/office/drawing/2014/main" val="1070150673"/>
                    </a:ext>
                  </a:extLst>
                </a:gridCol>
              </a:tblGrid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nominative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accusative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627879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ich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mich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129488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dich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776836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373674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37426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339956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wir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uns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3444244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euch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407799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54815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13503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19309" y="269503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Personal Pronouns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29732" y="795747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29732" y="3589458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a/an</a:t>
            </a:r>
          </a:p>
        </p:txBody>
      </p:sp>
    </p:spTree>
    <p:extLst>
      <p:ext uri="{BB962C8B-B14F-4D97-AF65-F5344CB8AC3E}">
        <p14:creationId xmlns:p14="http://schemas.microsoft.com/office/powerpoint/2010/main" val="17989055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9648387"/>
              </p:ext>
            </p:extLst>
          </p:nvPr>
        </p:nvGraphicFramePr>
        <p:xfrm>
          <a:off x="5193388" y="4119617"/>
          <a:ext cx="634074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ein</a:t>
                      </a:r>
                      <a:r>
                        <a:rPr lang="en-US" b="1" dirty="0"/>
                        <a:t> words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masculine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feminine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neuter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plural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nominative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sein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sein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accusative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sein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en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sein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sein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256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sein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em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sein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sein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em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sein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en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2261508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193388" y="1286324"/>
          <a:ext cx="634074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der words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masculine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feminine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neuter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plural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nominative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783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accusative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3944" y="638835"/>
          <a:ext cx="2596696" cy="57063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8348">
                  <a:extLst>
                    <a:ext uri="{9D8B030D-6E8A-4147-A177-3AD203B41FA5}">
                      <a16:colId xmlns:a16="http://schemas.microsoft.com/office/drawing/2014/main" val="950806481"/>
                    </a:ext>
                  </a:extLst>
                </a:gridCol>
                <a:gridCol w="1298348">
                  <a:extLst>
                    <a:ext uri="{9D8B030D-6E8A-4147-A177-3AD203B41FA5}">
                      <a16:colId xmlns:a16="http://schemas.microsoft.com/office/drawing/2014/main" val="1070150673"/>
                    </a:ext>
                  </a:extLst>
                </a:gridCol>
              </a:tblGrid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nominative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accusative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627879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ich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mich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129488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dich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776836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373674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37426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339956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wir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uns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3444244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euch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407799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54815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13503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19309" y="269503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Personal Pronouns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29732" y="795747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29732" y="3589458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his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3047439" y="1202364"/>
          <a:ext cx="1150718" cy="51428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0718">
                  <a:extLst>
                    <a:ext uri="{9D8B030D-6E8A-4147-A177-3AD203B41FA5}">
                      <a16:colId xmlns:a16="http://schemas.microsoft.com/office/drawing/2014/main" val="142054772"/>
                    </a:ext>
                  </a:extLst>
                </a:gridCol>
              </a:tblGrid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mein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0952043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dein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4824066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sein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723608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3094468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sein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0266801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unser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053457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euer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579230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5163637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86975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1403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8098960"/>
              </p:ext>
            </p:extLst>
          </p:nvPr>
        </p:nvGraphicFramePr>
        <p:xfrm>
          <a:off x="5193388" y="4119617"/>
          <a:ext cx="634074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ein</a:t>
                      </a:r>
                      <a:r>
                        <a:rPr lang="en-US" b="1" dirty="0"/>
                        <a:t> words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masculine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feminine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neuter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plural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nominative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ihr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ihr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ihr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ihr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accusative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ihr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en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ihr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ihr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ihr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256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iht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em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ihr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er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ihr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em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ihr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en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763009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193388" y="1286324"/>
          <a:ext cx="634074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der words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masculine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feminine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neuter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plural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nominative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783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accusative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3944" y="638835"/>
          <a:ext cx="2596696" cy="57063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8348">
                  <a:extLst>
                    <a:ext uri="{9D8B030D-6E8A-4147-A177-3AD203B41FA5}">
                      <a16:colId xmlns:a16="http://schemas.microsoft.com/office/drawing/2014/main" val="950806481"/>
                    </a:ext>
                  </a:extLst>
                </a:gridCol>
                <a:gridCol w="1298348">
                  <a:extLst>
                    <a:ext uri="{9D8B030D-6E8A-4147-A177-3AD203B41FA5}">
                      <a16:colId xmlns:a16="http://schemas.microsoft.com/office/drawing/2014/main" val="1070150673"/>
                    </a:ext>
                  </a:extLst>
                </a:gridCol>
              </a:tblGrid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nominative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accusative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627879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ich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mich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129488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dich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776836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373674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37426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339956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wir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uns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3444244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euch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407799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54815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13503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19309" y="269503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Personal Pronouns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29732" y="795747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29732" y="3589458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her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3047439" y="1202364"/>
          <a:ext cx="1150718" cy="51428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0718">
                  <a:extLst>
                    <a:ext uri="{9D8B030D-6E8A-4147-A177-3AD203B41FA5}">
                      <a16:colId xmlns:a16="http://schemas.microsoft.com/office/drawing/2014/main" val="142054772"/>
                    </a:ext>
                  </a:extLst>
                </a:gridCol>
              </a:tblGrid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mein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0952043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dein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4824066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sein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723608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ihr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3094468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sein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0266801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unser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053457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euer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579230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5163637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86975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1748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799877"/>
              </p:ext>
            </p:extLst>
          </p:nvPr>
        </p:nvGraphicFramePr>
        <p:xfrm>
          <a:off x="5193388" y="4119617"/>
          <a:ext cx="634074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ein</a:t>
                      </a:r>
                      <a:r>
                        <a:rPr lang="en-US" b="1" dirty="0"/>
                        <a:t> words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masculine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feminine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neuter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plural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nominative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sein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sein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accusative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sein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en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sein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sein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256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sein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em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sein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sein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em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sein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en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4464295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193388" y="1286324"/>
          <a:ext cx="634074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der words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masculine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feminine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neuter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plural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nominative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783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accusative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3944" y="638835"/>
          <a:ext cx="2596696" cy="57063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8348">
                  <a:extLst>
                    <a:ext uri="{9D8B030D-6E8A-4147-A177-3AD203B41FA5}">
                      <a16:colId xmlns:a16="http://schemas.microsoft.com/office/drawing/2014/main" val="950806481"/>
                    </a:ext>
                  </a:extLst>
                </a:gridCol>
                <a:gridCol w="1298348">
                  <a:extLst>
                    <a:ext uri="{9D8B030D-6E8A-4147-A177-3AD203B41FA5}">
                      <a16:colId xmlns:a16="http://schemas.microsoft.com/office/drawing/2014/main" val="1070150673"/>
                    </a:ext>
                  </a:extLst>
                </a:gridCol>
              </a:tblGrid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nominative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accusative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627879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ich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mich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129488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dich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776836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373674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37426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339956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wir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uns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3444244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euch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407799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54815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13503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19309" y="269503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Personal Pronouns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29732" y="795747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29732" y="3589458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its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3047439" y="1202364"/>
          <a:ext cx="1150718" cy="51428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0718">
                  <a:extLst>
                    <a:ext uri="{9D8B030D-6E8A-4147-A177-3AD203B41FA5}">
                      <a16:colId xmlns:a16="http://schemas.microsoft.com/office/drawing/2014/main" val="142054772"/>
                    </a:ext>
                  </a:extLst>
                </a:gridCol>
              </a:tblGrid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mein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0952043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dein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4824066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sein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723608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3094468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sein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0266801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unser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053457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euer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579230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5163637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86975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6444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019984"/>
              </p:ext>
            </p:extLst>
          </p:nvPr>
        </p:nvGraphicFramePr>
        <p:xfrm>
          <a:off x="5193388" y="4119617"/>
          <a:ext cx="634074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ein</a:t>
                      </a:r>
                      <a:r>
                        <a:rPr lang="en-US" b="1" dirty="0"/>
                        <a:t> words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masculine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feminine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neuter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plural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nominative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unser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unser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unser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unser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accusative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unser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en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unser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unser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unser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256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unser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em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unser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er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unser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em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unser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en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388494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193388" y="1286324"/>
          <a:ext cx="634074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der words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masculine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feminine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neuter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plural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nominative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783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accusative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3944" y="638835"/>
          <a:ext cx="2596696" cy="57063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8348">
                  <a:extLst>
                    <a:ext uri="{9D8B030D-6E8A-4147-A177-3AD203B41FA5}">
                      <a16:colId xmlns:a16="http://schemas.microsoft.com/office/drawing/2014/main" val="950806481"/>
                    </a:ext>
                  </a:extLst>
                </a:gridCol>
                <a:gridCol w="1298348">
                  <a:extLst>
                    <a:ext uri="{9D8B030D-6E8A-4147-A177-3AD203B41FA5}">
                      <a16:colId xmlns:a16="http://schemas.microsoft.com/office/drawing/2014/main" val="1070150673"/>
                    </a:ext>
                  </a:extLst>
                </a:gridCol>
              </a:tblGrid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nominative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accusative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627879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ich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mich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129488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dich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776836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373674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37426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339956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wir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uns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3444244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euch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407799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54815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13503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19309" y="269503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Personal Pronouns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29732" y="795747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29732" y="3589458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our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3047439" y="1202364"/>
          <a:ext cx="1150718" cy="51428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0718">
                  <a:extLst>
                    <a:ext uri="{9D8B030D-6E8A-4147-A177-3AD203B41FA5}">
                      <a16:colId xmlns:a16="http://schemas.microsoft.com/office/drawing/2014/main" val="142054772"/>
                    </a:ext>
                  </a:extLst>
                </a:gridCol>
              </a:tblGrid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mein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0952043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dein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4824066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sein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723608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3094468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sein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0266801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unser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053457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euer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579230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5163637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86975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6449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2718435"/>
              </p:ext>
            </p:extLst>
          </p:nvPr>
        </p:nvGraphicFramePr>
        <p:xfrm>
          <a:off x="5193388" y="4119617"/>
          <a:ext cx="634074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ein</a:t>
                      </a:r>
                      <a:r>
                        <a:rPr lang="en-US" b="1" dirty="0"/>
                        <a:t> words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masculine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feminine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neuter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plural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nominative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euer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eur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euer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eur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accusative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eur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en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eur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euer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eur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256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eur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em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eur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er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eur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em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eur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en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2702576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193388" y="1286324"/>
          <a:ext cx="634074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der words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masculine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feminine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neuter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plural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nominative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783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accusative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3944" y="638835"/>
          <a:ext cx="2596696" cy="57063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8348">
                  <a:extLst>
                    <a:ext uri="{9D8B030D-6E8A-4147-A177-3AD203B41FA5}">
                      <a16:colId xmlns:a16="http://schemas.microsoft.com/office/drawing/2014/main" val="950806481"/>
                    </a:ext>
                  </a:extLst>
                </a:gridCol>
                <a:gridCol w="1298348">
                  <a:extLst>
                    <a:ext uri="{9D8B030D-6E8A-4147-A177-3AD203B41FA5}">
                      <a16:colId xmlns:a16="http://schemas.microsoft.com/office/drawing/2014/main" val="1070150673"/>
                    </a:ext>
                  </a:extLst>
                </a:gridCol>
              </a:tblGrid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nominative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accusative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627879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ich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mich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129488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dich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776836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373674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37426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339956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wir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uns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3444244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euch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407799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54815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13503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19309" y="269503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Personal Pronouns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29732" y="795747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29732" y="3589458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y’all’s</a:t>
            </a: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3047439" y="1202364"/>
          <a:ext cx="1150718" cy="51428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0718">
                  <a:extLst>
                    <a:ext uri="{9D8B030D-6E8A-4147-A177-3AD203B41FA5}">
                      <a16:colId xmlns:a16="http://schemas.microsoft.com/office/drawing/2014/main" val="142054772"/>
                    </a:ext>
                  </a:extLst>
                </a:gridCol>
              </a:tblGrid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mein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0952043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dein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4824066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sein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723608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3094468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sein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0266801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unser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053457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euer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579230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5163637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86975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2503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6507412"/>
              </p:ext>
            </p:extLst>
          </p:nvPr>
        </p:nvGraphicFramePr>
        <p:xfrm>
          <a:off x="5193388" y="4119617"/>
          <a:ext cx="634074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ein</a:t>
                      </a:r>
                      <a:r>
                        <a:rPr lang="en-US" b="1" dirty="0"/>
                        <a:t> words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masculine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feminine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neuter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plural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nominative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ihr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ihr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ihr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ihr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accusative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ihr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en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ihr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ihr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ihr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256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ihr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em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ihr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er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ihr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em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ihr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en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31551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193388" y="1286324"/>
          <a:ext cx="634074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der words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masculine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feminine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neuter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plural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nominative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783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accusative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3944" y="638835"/>
          <a:ext cx="2596696" cy="57063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8348">
                  <a:extLst>
                    <a:ext uri="{9D8B030D-6E8A-4147-A177-3AD203B41FA5}">
                      <a16:colId xmlns:a16="http://schemas.microsoft.com/office/drawing/2014/main" val="950806481"/>
                    </a:ext>
                  </a:extLst>
                </a:gridCol>
                <a:gridCol w="1298348">
                  <a:extLst>
                    <a:ext uri="{9D8B030D-6E8A-4147-A177-3AD203B41FA5}">
                      <a16:colId xmlns:a16="http://schemas.microsoft.com/office/drawing/2014/main" val="1070150673"/>
                    </a:ext>
                  </a:extLst>
                </a:gridCol>
              </a:tblGrid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nominative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accusative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627879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ich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mich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129488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dich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776836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373674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37426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339956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wir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uns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3444244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euch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407799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54815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13503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19309" y="269503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Personal Pronouns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29732" y="795747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29732" y="3589458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their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3047439" y="1202364"/>
          <a:ext cx="1150718" cy="51428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0718">
                  <a:extLst>
                    <a:ext uri="{9D8B030D-6E8A-4147-A177-3AD203B41FA5}">
                      <a16:colId xmlns:a16="http://schemas.microsoft.com/office/drawing/2014/main" val="142054772"/>
                    </a:ext>
                  </a:extLst>
                </a:gridCol>
              </a:tblGrid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mein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0952043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dein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4824066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sein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723608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3094468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sein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0266801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unser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053457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euer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579230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ihr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5163637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86975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4679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740799"/>
              </p:ext>
            </p:extLst>
          </p:nvPr>
        </p:nvGraphicFramePr>
        <p:xfrm>
          <a:off x="5193388" y="4119617"/>
          <a:ext cx="634074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ein</a:t>
                      </a:r>
                      <a:r>
                        <a:rPr lang="en-US" b="1" dirty="0"/>
                        <a:t> words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masculine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feminine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neuter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plural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nominative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Ihr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Ihr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Ihr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Ihr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accusative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Ihr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en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Ihr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Ihr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Ihr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256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Ihr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em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Ihr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er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Ihr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em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Ihr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en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37156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193388" y="1286324"/>
          <a:ext cx="634074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der words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masculine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feminine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neuter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plural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nominative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783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accusative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3944" y="638835"/>
          <a:ext cx="2596696" cy="57063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8348">
                  <a:extLst>
                    <a:ext uri="{9D8B030D-6E8A-4147-A177-3AD203B41FA5}">
                      <a16:colId xmlns:a16="http://schemas.microsoft.com/office/drawing/2014/main" val="950806481"/>
                    </a:ext>
                  </a:extLst>
                </a:gridCol>
                <a:gridCol w="1298348">
                  <a:extLst>
                    <a:ext uri="{9D8B030D-6E8A-4147-A177-3AD203B41FA5}">
                      <a16:colId xmlns:a16="http://schemas.microsoft.com/office/drawing/2014/main" val="1070150673"/>
                    </a:ext>
                  </a:extLst>
                </a:gridCol>
              </a:tblGrid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nominative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accusative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627879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ich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mich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129488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dich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776836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373674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37426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339956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wir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uns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3444244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euch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407799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54815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13503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19309" y="269503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Personal Pronouns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29732" y="795747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29732" y="3589458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your (formal)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3047439" y="1202364"/>
          <a:ext cx="1150718" cy="51428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0718">
                  <a:extLst>
                    <a:ext uri="{9D8B030D-6E8A-4147-A177-3AD203B41FA5}">
                      <a16:colId xmlns:a16="http://schemas.microsoft.com/office/drawing/2014/main" val="142054772"/>
                    </a:ext>
                  </a:extLst>
                </a:gridCol>
              </a:tblGrid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mein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0952043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dein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4824066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sein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723608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3094468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sein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0266801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unser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053457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euer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579230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5163637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Ihr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86975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6009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4412530"/>
              </p:ext>
            </p:extLst>
          </p:nvPr>
        </p:nvGraphicFramePr>
        <p:xfrm>
          <a:off x="5193388" y="4119617"/>
          <a:ext cx="634074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ein</a:t>
                      </a:r>
                      <a:r>
                        <a:rPr lang="en-US" b="1" dirty="0"/>
                        <a:t> words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masculine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feminine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neuter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plural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nominative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ein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kein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accusative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ein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en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ein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kein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256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ein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em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ein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er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ein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em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kein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en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3426635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193388" y="1286324"/>
          <a:ext cx="6340740" cy="1147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406074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der words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masculine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feminine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neuter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plural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nominative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783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accusative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3944" y="638835"/>
          <a:ext cx="2596696" cy="57063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8348">
                  <a:extLst>
                    <a:ext uri="{9D8B030D-6E8A-4147-A177-3AD203B41FA5}">
                      <a16:colId xmlns:a16="http://schemas.microsoft.com/office/drawing/2014/main" val="950806481"/>
                    </a:ext>
                  </a:extLst>
                </a:gridCol>
                <a:gridCol w="1298348">
                  <a:extLst>
                    <a:ext uri="{9D8B030D-6E8A-4147-A177-3AD203B41FA5}">
                      <a16:colId xmlns:a16="http://schemas.microsoft.com/office/drawing/2014/main" val="1070150673"/>
                    </a:ext>
                  </a:extLst>
                </a:gridCol>
              </a:tblGrid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nominative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accusative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627879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ich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mich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129488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dich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776836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373674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37426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339956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wir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uns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3444244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euch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407799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54815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13503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19309" y="269503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Personal Pronouns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29732" y="795747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29732" y="3589458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a/an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047439" y="1202364"/>
          <a:ext cx="1150718" cy="51428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0718">
                  <a:extLst>
                    <a:ext uri="{9D8B030D-6E8A-4147-A177-3AD203B41FA5}">
                      <a16:colId xmlns:a16="http://schemas.microsoft.com/office/drawing/2014/main" val="142054772"/>
                    </a:ext>
                  </a:extLst>
                </a:gridCol>
              </a:tblGrid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mein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0952043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dein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4824066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sein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723608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3094468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sein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0266801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unser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053457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euer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579230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5163637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86975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15704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7784" y="10413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Examples using “</a:t>
            </a:r>
            <a:r>
              <a:rPr lang="en-US" sz="3200" dirty="0" err="1"/>
              <a:t>ein</a:t>
            </a:r>
            <a:r>
              <a:rPr lang="en-US" sz="3200" dirty="0"/>
              <a:t>” words in nominative and accusative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156" y="1429697"/>
            <a:ext cx="8219496" cy="504183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/>
              <a:t>Das </a:t>
            </a:r>
            <a:r>
              <a:rPr lang="en-US" dirty="0" err="1"/>
              <a:t>ist</a:t>
            </a:r>
            <a:r>
              <a:rPr lang="en-US" dirty="0"/>
              <a:t> </a:t>
            </a:r>
            <a:r>
              <a:rPr lang="en-US" u="sng" dirty="0" err="1">
                <a:solidFill>
                  <a:srgbClr val="00B050"/>
                </a:solidFill>
              </a:rPr>
              <a:t>mein</a:t>
            </a:r>
            <a:r>
              <a:rPr lang="en-US" dirty="0"/>
              <a:t> </a:t>
            </a:r>
            <a:r>
              <a:rPr lang="en-US" dirty="0" err="1"/>
              <a:t>Bruder</a:t>
            </a:r>
            <a:r>
              <a:rPr lang="en-US" dirty="0"/>
              <a:t>. </a:t>
            </a:r>
            <a:r>
              <a:rPr lang="en-US" dirty="0" err="1"/>
              <a:t>Ich</a:t>
            </a:r>
            <a:r>
              <a:rPr lang="en-US" dirty="0"/>
              <a:t> </a:t>
            </a:r>
            <a:r>
              <a:rPr lang="en-US" dirty="0" err="1"/>
              <a:t>sehe</a:t>
            </a:r>
            <a:r>
              <a:rPr lang="en-US" dirty="0"/>
              <a:t> </a:t>
            </a:r>
            <a:r>
              <a:rPr lang="en-US" u="sng" dirty="0" err="1">
                <a:solidFill>
                  <a:srgbClr val="00B0F0"/>
                </a:solidFill>
              </a:rPr>
              <a:t>meinen</a:t>
            </a:r>
            <a:r>
              <a:rPr lang="en-US" dirty="0"/>
              <a:t> </a:t>
            </a:r>
            <a:r>
              <a:rPr lang="en-US" dirty="0" err="1"/>
              <a:t>Bruder</a:t>
            </a:r>
            <a:r>
              <a:rPr lang="en-US" dirty="0"/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Wo </a:t>
            </a:r>
            <a:r>
              <a:rPr lang="en-US" dirty="0" err="1"/>
              <a:t>ist</a:t>
            </a:r>
            <a:r>
              <a:rPr lang="en-US" dirty="0"/>
              <a:t> </a:t>
            </a:r>
            <a:r>
              <a:rPr lang="en-US" u="sng" dirty="0" err="1">
                <a:solidFill>
                  <a:srgbClr val="00B050"/>
                </a:solidFill>
              </a:rPr>
              <a:t>deine</a:t>
            </a:r>
            <a:r>
              <a:rPr lang="en-US" dirty="0"/>
              <a:t> </a:t>
            </a:r>
            <a:r>
              <a:rPr lang="en-US" dirty="0" err="1"/>
              <a:t>Schwester</a:t>
            </a:r>
            <a:r>
              <a:rPr lang="en-US" dirty="0"/>
              <a:t>? </a:t>
            </a:r>
            <a:r>
              <a:rPr lang="en-US" dirty="0" err="1"/>
              <a:t>Kennt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u="sng" dirty="0" err="1">
                <a:solidFill>
                  <a:srgbClr val="00B0F0"/>
                </a:solidFill>
              </a:rPr>
              <a:t>deine</a:t>
            </a:r>
            <a:r>
              <a:rPr lang="en-US" dirty="0"/>
              <a:t> </a:t>
            </a:r>
            <a:r>
              <a:rPr lang="en-US" dirty="0" err="1"/>
              <a:t>Schwester</a:t>
            </a:r>
            <a:r>
              <a:rPr lang="en-US" dirty="0"/>
              <a:t>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u="sng" dirty="0">
                <a:solidFill>
                  <a:srgbClr val="00B050"/>
                </a:solidFill>
              </a:rPr>
              <a:t>Sein</a:t>
            </a:r>
            <a:r>
              <a:rPr lang="en-US" dirty="0"/>
              <a:t> </a:t>
            </a:r>
            <a:r>
              <a:rPr lang="en-US" dirty="0" err="1"/>
              <a:t>Buch</a:t>
            </a:r>
            <a:r>
              <a:rPr lang="en-US" dirty="0"/>
              <a:t> </a:t>
            </a:r>
            <a:r>
              <a:rPr lang="en-US" dirty="0" err="1"/>
              <a:t>ist</a:t>
            </a:r>
            <a:r>
              <a:rPr lang="en-US" dirty="0"/>
              <a:t> gut. </a:t>
            </a:r>
            <a:r>
              <a:rPr lang="en-US" dirty="0" err="1"/>
              <a:t>Liest</a:t>
            </a:r>
            <a:r>
              <a:rPr lang="en-US" dirty="0"/>
              <a:t> du </a:t>
            </a:r>
            <a:r>
              <a:rPr lang="en-US" u="sng" dirty="0">
                <a:solidFill>
                  <a:srgbClr val="00B0F0"/>
                </a:solidFill>
              </a:rPr>
              <a:t>sein</a:t>
            </a:r>
            <a:r>
              <a:rPr lang="en-US" dirty="0"/>
              <a:t> </a:t>
            </a:r>
            <a:r>
              <a:rPr lang="en-US" dirty="0" err="1"/>
              <a:t>Buch</a:t>
            </a:r>
            <a:r>
              <a:rPr lang="en-US" dirty="0"/>
              <a:t>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u="sng" dirty="0">
                <a:solidFill>
                  <a:srgbClr val="00B050"/>
                </a:solidFill>
              </a:rPr>
              <a:t>Unser</a:t>
            </a:r>
            <a:r>
              <a:rPr lang="en-US" dirty="0"/>
              <a:t> Hund </a:t>
            </a:r>
            <a:r>
              <a:rPr lang="en-US" dirty="0" err="1"/>
              <a:t>ist</a:t>
            </a:r>
            <a:r>
              <a:rPr lang="en-US" dirty="0"/>
              <a:t> </a:t>
            </a:r>
            <a:r>
              <a:rPr lang="en-US" dirty="0" err="1"/>
              <a:t>süß</a:t>
            </a:r>
            <a:r>
              <a:rPr lang="en-US" dirty="0"/>
              <a:t>! </a:t>
            </a:r>
            <a:r>
              <a:rPr lang="en-US" dirty="0" err="1"/>
              <a:t>Wir</a:t>
            </a:r>
            <a:r>
              <a:rPr lang="en-US" dirty="0"/>
              <a:t> </a:t>
            </a:r>
            <a:r>
              <a:rPr lang="en-US" dirty="0" err="1"/>
              <a:t>lieben</a:t>
            </a:r>
            <a:r>
              <a:rPr lang="en-US" dirty="0"/>
              <a:t> </a:t>
            </a:r>
            <a:r>
              <a:rPr lang="en-US" u="sng" dirty="0" err="1">
                <a:solidFill>
                  <a:srgbClr val="00B0F0"/>
                </a:solidFill>
              </a:rPr>
              <a:t>unseren</a:t>
            </a:r>
            <a:r>
              <a:rPr lang="en-US" dirty="0"/>
              <a:t> Hund.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u="sng" dirty="0" err="1">
                <a:solidFill>
                  <a:srgbClr val="00B050"/>
                </a:solidFill>
              </a:rPr>
              <a:t>Euere</a:t>
            </a:r>
            <a:r>
              <a:rPr lang="en-US" dirty="0"/>
              <a:t> </a:t>
            </a:r>
            <a:r>
              <a:rPr lang="en-US" dirty="0" err="1"/>
              <a:t>Familie</a:t>
            </a:r>
            <a:r>
              <a:rPr lang="en-US" dirty="0"/>
              <a:t> </a:t>
            </a:r>
            <a:r>
              <a:rPr lang="en-US" dirty="0" err="1"/>
              <a:t>bleibt</a:t>
            </a:r>
            <a:r>
              <a:rPr lang="en-US" dirty="0"/>
              <a:t> </a:t>
            </a:r>
            <a:r>
              <a:rPr lang="en-US" dirty="0" err="1"/>
              <a:t>zu</a:t>
            </a:r>
            <a:r>
              <a:rPr lang="en-US" dirty="0"/>
              <a:t> </a:t>
            </a:r>
            <a:r>
              <a:rPr lang="en-US" dirty="0" err="1"/>
              <a:t>Hause</a:t>
            </a:r>
            <a:r>
              <a:rPr lang="en-US" dirty="0"/>
              <a:t>. </a:t>
            </a:r>
            <a:r>
              <a:rPr lang="en-US" dirty="0" err="1"/>
              <a:t>Wir</a:t>
            </a:r>
            <a:r>
              <a:rPr lang="en-US" dirty="0"/>
              <a:t> </a:t>
            </a:r>
            <a:r>
              <a:rPr lang="en-US" dirty="0" err="1"/>
              <a:t>mögen</a:t>
            </a:r>
            <a:r>
              <a:rPr lang="en-US" dirty="0"/>
              <a:t> </a:t>
            </a:r>
            <a:r>
              <a:rPr lang="en-US" u="sng" dirty="0" err="1">
                <a:solidFill>
                  <a:srgbClr val="00B0F0"/>
                </a:solidFill>
              </a:rPr>
              <a:t>eure</a:t>
            </a:r>
            <a:r>
              <a:rPr lang="en-US" dirty="0"/>
              <a:t> </a:t>
            </a:r>
            <a:r>
              <a:rPr lang="en-US" dirty="0" err="1"/>
              <a:t>Familie</a:t>
            </a:r>
            <a:r>
              <a:rPr lang="en-US" dirty="0"/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u="sng" dirty="0" err="1">
                <a:solidFill>
                  <a:srgbClr val="00B050"/>
                </a:solidFill>
              </a:rPr>
              <a:t>Ihr</a:t>
            </a:r>
            <a:r>
              <a:rPr lang="en-US" dirty="0"/>
              <a:t> Computer </a:t>
            </a:r>
            <a:r>
              <a:rPr lang="en-US" dirty="0" err="1"/>
              <a:t>ist</a:t>
            </a:r>
            <a:r>
              <a:rPr lang="en-US" dirty="0"/>
              <a:t> </a:t>
            </a:r>
            <a:r>
              <a:rPr lang="en-US" dirty="0" err="1"/>
              <a:t>billig</a:t>
            </a:r>
            <a:r>
              <a:rPr lang="en-US" dirty="0"/>
              <a:t>. </a:t>
            </a:r>
            <a:r>
              <a:rPr lang="en-US" dirty="0" err="1"/>
              <a:t>Ich</a:t>
            </a:r>
            <a:r>
              <a:rPr lang="en-US" dirty="0"/>
              <a:t> </a:t>
            </a:r>
            <a:r>
              <a:rPr lang="en-US" dirty="0" err="1"/>
              <a:t>kaufe</a:t>
            </a:r>
            <a:r>
              <a:rPr lang="en-US" dirty="0"/>
              <a:t> </a:t>
            </a:r>
            <a:r>
              <a:rPr lang="en-US" u="sng" dirty="0" err="1">
                <a:solidFill>
                  <a:srgbClr val="00B0F0"/>
                </a:solidFill>
              </a:rPr>
              <a:t>ihren</a:t>
            </a:r>
            <a:r>
              <a:rPr lang="en-US" dirty="0"/>
              <a:t> Computer.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45795" y="2755260"/>
            <a:ext cx="35009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00B050"/>
                </a:solidFill>
              </a:rPr>
              <a:t>grün</a:t>
            </a:r>
            <a:r>
              <a:rPr lang="en-US" sz="2400" dirty="0">
                <a:solidFill>
                  <a:srgbClr val="00B050"/>
                </a:solidFill>
              </a:rPr>
              <a:t> for nominative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45795" y="3319962"/>
            <a:ext cx="35009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00B0F0"/>
                </a:solidFill>
              </a:rPr>
              <a:t>blau</a:t>
            </a:r>
            <a:r>
              <a:rPr lang="en-US" sz="2400" dirty="0">
                <a:solidFill>
                  <a:srgbClr val="00B0F0"/>
                </a:solidFill>
              </a:rPr>
              <a:t> for accusative</a:t>
            </a:r>
          </a:p>
        </p:txBody>
      </p:sp>
    </p:spTree>
    <p:extLst>
      <p:ext uri="{BB962C8B-B14F-4D97-AF65-F5344CB8AC3E}">
        <p14:creationId xmlns:p14="http://schemas.microsoft.com/office/powerpoint/2010/main" val="15241002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20491" y="1768177"/>
            <a:ext cx="1017459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All these “</a:t>
            </a:r>
            <a:r>
              <a:rPr lang="en-US" sz="3200" dirty="0" err="1"/>
              <a:t>ein</a:t>
            </a:r>
            <a:r>
              <a:rPr lang="en-US" sz="3200" dirty="0"/>
              <a:t>” word circumstances/rules are consistent through even the fullest of the charts.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20491" y="3294704"/>
            <a:ext cx="101745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Take a quick look, but then forget about it until later classes!</a:t>
            </a:r>
          </a:p>
        </p:txBody>
      </p:sp>
    </p:spTree>
    <p:extLst>
      <p:ext uri="{BB962C8B-B14F-4D97-AF65-F5344CB8AC3E}">
        <p14:creationId xmlns:p14="http://schemas.microsoft.com/office/powerpoint/2010/main" val="3116832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193388" y="4119617"/>
          <a:ext cx="634074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ein</a:t>
                      </a:r>
                      <a:r>
                        <a:rPr lang="en-US" b="1" dirty="0"/>
                        <a:t> words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masculine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feminine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neuter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plural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nominative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keine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accusative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einen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keine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25661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193388" y="1286324"/>
          <a:ext cx="634074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der words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masculine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feminine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neuter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plural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nominative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783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accusative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3944" y="638835"/>
          <a:ext cx="2596696" cy="57063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8348">
                  <a:extLst>
                    <a:ext uri="{9D8B030D-6E8A-4147-A177-3AD203B41FA5}">
                      <a16:colId xmlns:a16="http://schemas.microsoft.com/office/drawing/2014/main" val="950806481"/>
                    </a:ext>
                  </a:extLst>
                </a:gridCol>
                <a:gridCol w="1298348">
                  <a:extLst>
                    <a:ext uri="{9D8B030D-6E8A-4147-A177-3AD203B41FA5}">
                      <a16:colId xmlns:a16="http://schemas.microsoft.com/office/drawing/2014/main" val="1070150673"/>
                    </a:ext>
                  </a:extLst>
                </a:gridCol>
              </a:tblGrid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nominative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accusative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627879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ich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mich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129488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dich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776836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373674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37426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339956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wir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uns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3444244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euch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407799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54815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13503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19309" y="269503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Personal Pronouns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29732" y="795747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29732" y="3589458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a/an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17826" y="2459663"/>
            <a:ext cx="75677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Reminders: </a:t>
            </a:r>
          </a:p>
          <a:p>
            <a:r>
              <a:rPr lang="en-US" dirty="0"/>
              <a:t>nominative is always for subjects (things that do the </a:t>
            </a:r>
            <a:r>
              <a:rPr lang="en-US" dirty="0" err="1"/>
              <a:t>verbing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accusative is always for direct objects (things that get acted upon by the verb)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6070554"/>
              </p:ext>
            </p:extLst>
          </p:nvPr>
        </p:nvGraphicFramePr>
        <p:xfrm>
          <a:off x="5193388" y="4119617"/>
          <a:ext cx="634074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ein</a:t>
                      </a:r>
                      <a:r>
                        <a:rPr lang="en-US" b="1" dirty="0"/>
                        <a:t> words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masculine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feminine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neuter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plural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nominative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keine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accusative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einen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keine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256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einem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einer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einem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keinen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464734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8309966"/>
              </p:ext>
            </p:extLst>
          </p:nvPr>
        </p:nvGraphicFramePr>
        <p:xfrm>
          <a:off x="5193388" y="1286324"/>
          <a:ext cx="634074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der words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masculine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feminine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neuter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plural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nominative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783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accusative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dem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dem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73085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11162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0602153"/>
              </p:ext>
            </p:extLst>
          </p:nvPr>
        </p:nvGraphicFramePr>
        <p:xfrm>
          <a:off x="5193388" y="4119617"/>
          <a:ext cx="634074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ein</a:t>
                      </a:r>
                      <a:r>
                        <a:rPr lang="en-US" b="1" dirty="0"/>
                        <a:t> words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masculine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feminine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neuter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plural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nominative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keine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accusative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einen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keine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256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einem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einer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einem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keinen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65636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genitive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eines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einer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eines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keiner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4782316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2046549"/>
              </p:ext>
            </p:extLst>
          </p:nvPr>
        </p:nvGraphicFramePr>
        <p:xfrm>
          <a:off x="5193388" y="1286324"/>
          <a:ext cx="634074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der words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masculine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feminine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neuter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plural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nominative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783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accusative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dem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dem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01368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genitive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4751328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5164551"/>
              </p:ext>
            </p:extLst>
          </p:nvPr>
        </p:nvGraphicFramePr>
        <p:xfrm>
          <a:off x="383944" y="638835"/>
          <a:ext cx="2798774" cy="57758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5565">
                  <a:extLst>
                    <a:ext uri="{9D8B030D-6E8A-4147-A177-3AD203B41FA5}">
                      <a16:colId xmlns:a16="http://schemas.microsoft.com/office/drawing/2014/main" val="950806481"/>
                    </a:ext>
                  </a:extLst>
                </a:gridCol>
                <a:gridCol w="922822">
                  <a:extLst>
                    <a:ext uri="{9D8B030D-6E8A-4147-A177-3AD203B41FA5}">
                      <a16:colId xmlns:a16="http://schemas.microsoft.com/office/drawing/2014/main" val="2744121482"/>
                    </a:ext>
                  </a:extLst>
                </a:gridCol>
                <a:gridCol w="1010387">
                  <a:extLst>
                    <a:ext uri="{9D8B030D-6E8A-4147-A177-3AD203B41FA5}">
                      <a16:colId xmlns:a16="http://schemas.microsoft.com/office/drawing/2014/main" val="1070150673"/>
                    </a:ext>
                  </a:extLst>
                </a:gridCol>
              </a:tblGrid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nomi</a:t>
                      </a:r>
                      <a:r>
                        <a:rPr lang="en-US" dirty="0"/>
                        <a:t>- native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accusa-tive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627879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ich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mich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mir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129488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dich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dir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776836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ihm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373674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37426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ihm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339956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wir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uns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uns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3444244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euch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euch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407799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ihnen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54815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Ihnen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13503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19309" y="269503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Personal Pronouns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29732" y="795747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37792" y="3110198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+s/</a:t>
            </a:r>
            <a:r>
              <a:rPr lang="en-US" dirty="0" err="1"/>
              <a:t>es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108932"/>
              </p:ext>
            </p:extLst>
          </p:nvPr>
        </p:nvGraphicFramePr>
        <p:xfrm>
          <a:off x="3103010" y="1286324"/>
          <a:ext cx="1150718" cy="51428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0718">
                  <a:extLst>
                    <a:ext uri="{9D8B030D-6E8A-4147-A177-3AD203B41FA5}">
                      <a16:colId xmlns:a16="http://schemas.microsoft.com/office/drawing/2014/main" val="142054772"/>
                    </a:ext>
                  </a:extLst>
                </a:gridCol>
              </a:tblGrid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mein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0952043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dein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4824066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sein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723608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3094468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sein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0266801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unser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053457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euer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579230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5163637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8697547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882132" y="3741858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a/an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363758" y="3076072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+s/</a:t>
            </a:r>
            <a:r>
              <a:rPr lang="en-US" dirty="0" err="1"/>
              <a:t>es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837792" y="5921152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+s/</a:t>
            </a:r>
            <a:r>
              <a:rPr lang="en-US" dirty="0" err="1"/>
              <a:t>es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363758" y="5926204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+s/</a:t>
            </a:r>
            <a:r>
              <a:rPr lang="en-US" dirty="0" err="1"/>
              <a:t>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25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193388" y="4119617"/>
          <a:ext cx="634074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ein</a:t>
                      </a:r>
                      <a:r>
                        <a:rPr lang="en-US" b="1" dirty="0"/>
                        <a:t> words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masculine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feminine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neuter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plural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nominative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keine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accusative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einen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keine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25661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193388" y="1286324"/>
          <a:ext cx="634074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der words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masculine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feminine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neuter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plural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nominative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783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accusative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3944" y="638835"/>
          <a:ext cx="2596696" cy="57063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8348">
                  <a:extLst>
                    <a:ext uri="{9D8B030D-6E8A-4147-A177-3AD203B41FA5}">
                      <a16:colId xmlns:a16="http://schemas.microsoft.com/office/drawing/2014/main" val="950806481"/>
                    </a:ext>
                  </a:extLst>
                </a:gridCol>
                <a:gridCol w="1298348">
                  <a:extLst>
                    <a:ext uri="{9D8B030D-6E8A-4147-A177-3AD203B41FA5}">
                      <a16:colId xmlns:a16="http://schemas.microsoft.com/office/drawing/2014/main" val="1070150673"/>
                    </a:ext>
                  </a:extLst>
                </a:gridCol>
              </a:tblGrid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nominative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accusative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627879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ich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mich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129488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dich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776836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373674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37426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339956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wir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uns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3444244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euch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407799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54815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13503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19309" y="269503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Personal Pronouns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29732" y="795747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29732" y="3589458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a/an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34022" y="2454611"/>
            <a:ext cx="75677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Reminders: </a:t>
            </a:r>
          </a:p>
          <a:p>
            <a:r>
              <a:rPr lang="en-US" dirty="0"/>
              <a:t>“</a:t>
            </a:r>
            <a:r>
              <a:rPr lang="en-US" dirty="0" err="1"/>
              <a:t>kein</a:t>
            </a:r>
            <a:r>
              <a:rPr lang="en-US" dirty="0"/>
              <a:t>” means “none” or “none of.” It’s just a placeholder on this chart because we can’t say “a/an” plural objects.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06071" y="3250904"/>
            <a:ext cx="75677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But get this!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6070554"/>
              </p:ext>
            </p:extLst>
          </p:nvPr>
        </p:nvGraphicFramePr>
        <p:xfrm>
          <a:off x="5193388" y="4119617"/>
          <a:ext cx="634074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ein</a:t>
                      </a:r>
                      <a:r>
                        <a:rPr lang="en-US" b="1" dirty="0"/>
                        <a:t> words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masculine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feminine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neuter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plural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nominative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keine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accusative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einen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keine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256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einem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einer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einem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keinen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464734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8309966"/>
              </p:ext>
            </p:extLst>
          </p:nvPr>
        </p:nvGraphicFramePr>
        <p:xfrm>
          <a:off x="5193388" y="1286324"/>
          <a:ext cx="634074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der words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masculine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feminine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neuter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plural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nominative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783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accusative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dem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dem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73085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4187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3944" y="638835"/>
          <a:ext cx="2596696" cy="57063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8348">
                  <a:extLst>
                    <a:ext uri="{9D8B030D-6E8A-4147-A177-3AD203B41FA5}">
                      <a16:colId xmlns:a16="http://schemas.microsoft.com/office/drawing/2014/main" val="950806481"/>
                    </a:ext>
                  </a:extLst>
                </a:gridCol>
                <a:gridCol w="1298348">
                  <a:extLst>
                    <a:ext uri="{9D8B030D-6E8A-4147-A177-3AD203B41FA5}">
                      <a16:colId xmlns:a16="http://schemas.microsoft.com/office/drawing/2014/main" val="1070150673"/>
                    </a:ext>
                  </a:extLst>
                </a:gridCol>
              </a:tblGrid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nominative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accusative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627879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ich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mich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129488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dich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776836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373674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37426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339956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wir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uns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3444244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euch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407799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54815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13503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19309" y="269503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Personal Pronouns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29732" y="795747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29732" y="3589458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a/an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98156" y="211905"/>
            <a:ext cx="77193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All</a:t>
            </a:r>
            <a:r>
              <a:rPr lang="en-US" sz="2800" dirty="0"/>
              <a:t> of the possessive pronouns are “</a:t>
            </a:r>
            <a:r>
              <a:rPr lang="en-US" sz="2800" dirty="0" err="1"/>
              <a:t>ein</a:t>
            </a:r>
            <a:r>
              <a:rPr lang="en-US" sz="2800" dirty="0"/>
              <a:t>” words too!</a:t>
            </a:r>
            <a:endParaRPr lang="en-US" sz="2800" b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3490925"/>
              </p:ext>
            </p:extLst>
          </p:nvPr>
        </p:nvGraphicFramePr>
        <p:xfrm>
          <a:off x="3047439" y="1202364"/>
          <a:ext cx="1150718" cy="51428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0718">
                  <a:extLst>
                    <a:ext uri="{9D8B030D-6E8A-4147-A177-3AD203B41FA5}">
                      <a16:colId xmlns:a16="http://schemas.microsoft.com/office/drawing/2014/main" val="142054772"/>
                    </a:ext>
                  </a:extLst>
                </a:gridCol>
              </a:tblGrid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mein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0952043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dein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4824066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sein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723608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3094468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sein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0266801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unser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053457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euer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579230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5163637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8697547"/>
                  </a:ext>
                </a:extLst>
              </a:tr>
            </a:tbl>
          </a:graphicData>
        </a:graphic>
      </p:graphicFrame>
      <p:sp>
        <p:nvSpPr>
          <p:cNvPr id="3" name="Left Arrow 2"/>
          <p:cNvSpPr/>
          <p:nvPr/>
        </p:nvSpPr>
        <p:spPr>
          <a:xfrm rot="18335214">
            <a:off x="4017027" y="1053584"/>
            <a:ext cx="990179" cy="40263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644140"/>
              </p:ext>
            </p:extLst>
          </p:nvPr>
        </p:nvGraphicFramePr>
        <p:xfrm>
          <a:off x="5193388" y="4119617"/>
          <a:ext cx="634074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ein</a:t>
                      </a:r>
                      <a:r>
                        <a:rPr lang="en-US" b="1" dirty="0"/>
                        <a:t> words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masculine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feminine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neuter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plural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nominative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keine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accusative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einen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keine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256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einem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einer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einem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keinen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464734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7210821"/>
              </p:ext>
            </p:extLst>
          </p:nvPr>
        </p:nvGraphicFramePr>
        <p:xfrm>
          <a:off x="5193388" y="1286324"/>
          <a:ext cx="634074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der words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masculine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feminine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neuter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plural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nominative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783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accusative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dem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dem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73085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2597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3944" y="638835"/>
          <a:ext cx="2596696" cy="57063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8348">
                  <a:extLst>
                    <a:ext uri="{9D8B030D-6E8A-4147-A177-3AD203B41FA5}">
                      <a16:colId xmlns:a16="http://schemas.microsoft.com/office/drawing/2014/main" val="950806481"/>
                    </a:ext>
                  </a:extLst>
                </a:gridCol>
                <a:gridCol w="1298348">
                  <a:extLst>
                    <a:ext uri="{9D8B030D-6E8A-4147-A177-3AD203B41FA5}">
                      <a16:colId xmlns:a16="http://schemas.microsoft.com/office/drawing/2014/main" val="1070150673"/>
                    </a:ext>
                  </a:extLst>
                </a:gridCol>
              </a:tblGrid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nominative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accusative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627879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ich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mich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129488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dich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776836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373674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37426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339956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wir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uns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3444244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euch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407799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54815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13503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19309" y="269503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Personal Pronouns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29732" y="795747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29732" y="3589458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a/an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38289" y="300517"/>
            <a:ext cx="77193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Each one fits right into the “</a:t>
            </a:r>
            <a:r>
              <a:rPr lang="en-US" sz="2800" dirty="0" err="1"/>
              <a:t>ein</a:t>
            </a:r>
            <a:r>
              <a:rPr lang="en-US" sz="2800" dirty="0"/>
              <a:t>” word chart!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047439" y="1202364"/>
          <a:ext cx="1150718" cy="51428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0718">
                  <a:extLst>
                    <a:ext uri="{9D8B030D-6E8A-4147-A177-3AD203B41FA5}">
                      <a16:colId xmlns:a16="http://schemas.microsoft.com/office/drawing/2014/main" val="142054772"/>
                    </a:ext>
                  </a:extLst>
                </a:gridCol>
              </a:tblGrid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mein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0952043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dein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4824066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sein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723608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3094468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sein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0266801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unser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053457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euer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579230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5163637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8697547"/>
                  </a:ext>
                </a:extLst>
              </a:tr>
            </a:tbl>
          </a:graphicData>
        </a:graphic>
      </p:graphicFrame>
      <p:sp>
        <p:nvSpPr>
          <p:cNvPr id="3" name="Left Arrow 2"/>
          <p:cNvSpPr/>
          <p:nvPr/>
        </p:nvSpPr>
        <p:spPr>
          <a:xfrm rot="13190251">
            <a:off x="3689510" y="2354006"/>
            <a:ext cx="3183430" cy="40263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Arrow 11"/>
          <p:cNvSpPr/>
          <p:nvPr/>
        </p:nvSpPr>
        <p:spPr>
          <a:xfrm rot="13190251">
            <a:off x="3656222" y="2769067"/>
            <a:ext cx="2894698" cy="40263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Arrow 12"/>
          <p:cNvSpPr/>
          <p:nvPr/>
        </p:nvSpPr>
        <p:spPr>
          <a:xfrm rot="13190251">
            <a:off x="3706381" y="3029945"/>
            <a:ext cx="2006204" cy="40263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 Arrow 13"/>
          <p:cNvSpPr/>
          <p:nvPr/>
        </p:nvSpPr>
        <p:spPr>
          <a:xfrm rot="13048680">
            <a:off x="3790148" y="3433043"/>
            <a:ext cx="1456143" cy="40263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 Arrow 14"/>
          <p:cNvSpPr/>
          <p:nvPr/>
        </p:nvSpPr>
        <p:spPr>
          <a:xfrm rot="12855694">
            <a:off x="3797037" y="3996819"/>
            <a:ext cx="1488923" cy="40263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 Arrow 15"/>
          <p:cNvSpPr/>
          <p:nvPr/>
        </p:nvSpPr>
        <p:spPr>
          <a:xfrm rot="12513183">
            <a:off x="4000377" y="4395504"/>
            <a:ext cx="1276976" cy="40263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eft Arrow 16"/>
          <p:cNvSpPr/>
          <p:nvPr/>
        </p:nvSpPr>
        <p:spPr>
          <a:xfrm rot="11011940">
            <a:off x="3930335" y="4825172"/>
            <a:ext cx="1276976" cy="40263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Arrow 17"/>
          <p:cNvSpPr/>
          <p:nvPr/>
        </p:nvSpPr>
        <p:spPr>
          <a:xfrm rot="10265688">
            <a:off x="3891593" y="5183703"/>
            <a:ext cx="1276976" cy="40263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eft Arrow 18"/>
          <p:cNvSpPr/>
          <p:nvPr/>
        </p:nvSpPr>
        <p:spPr>
          <a:xfrm rot="9915209">
            <a:off x="3898621" y="5615746"/>
            <a:ext cx="1258174" cy="40263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8795440"/>
              </p:ext>
            </p:extLst>
          </p:nvPr>
        </p:nvGraphicFramePr>
        <p:xfrm>
          <a:off x="5193388" y="4119617"/>
          <a:ext cx="634074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ein</a:t>
                      </a:r>
                      <a:r>
                        <a:rPr lang="en-US" b="1" dirty="0"/>
                        <a:t> words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masculine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feminine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neuter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plural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nominative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keine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accusative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einen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keine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256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einem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einer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einem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keinen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4647340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479789"/>
              </p:ext>
            </p:extLst>
          </p:nvPr>
        </p:nvGraphicFramePr>
        <p:xfrm>
          <a:off x="5193388" y="1286324"/>
          <a:ext cx="634074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der words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masculine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feminine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neuter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plural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nominative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783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accusative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dem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dem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73085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5189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3944" y="638835"/>
          <a:ext cx="2596696" cy="57063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8348">
                  <a:extLst>
                    <a:ext uri="{9D8B030D-6E8A-4147-A177-3AD203B41FA5}">
                      <a16:colId xmlns:a16="http://schemas.microsoft.com/office/drawing/2014/main" val="950806481"/>
                    </a:ext>
                  </a:extLst>
                </a:gridCol>
                <a:gridCol w="1298348">
                  <a:extLst>
                    <a:ext uri="{9D8B030D-6E8A-4147-A177-3AD203B41FA5}">
                      <a16:colId xmlns:a16="http://schemas.microsoft.com/office/drawing/2014/main" val="1070150673"/>
                    </a:ext>
                  </a:extLst>
                </a:gridCol>
              </a:tblGrid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nominative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accusative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627879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ich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mich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129488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dich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776836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373674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37426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339956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wir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uns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3444244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euch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407799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54815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13503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19309" y="269503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Personal Pronouns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29732" y="795747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29732" y="3589458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my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4663738"/>
              </p:ext>
            </p:extLst>
          </p:nvPr>
        </p:nvGraphicFramePr>
        <p:xfrm>
          <a:off x="3047439" y="1202364"/>
          <a:ext cx="1150718" cy="51428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0718">
                  <a:extLst>
                    <a:ext uri="{9D8B030D-6E8A-4147-A177-3AD203B41FA5}">
                      <a16:colId xmlns:a16="http://schemas.microsoft.com/office/drawing/2014/main" val="142054772"/>
                    </a:ext>
                  </a:extLst>
                </a:gridCol>
              </a:tblGrid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mein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0952043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dein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4824066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sein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723608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3094468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sein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0266801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unser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053457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euer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579230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5163637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8697547"/>
                  </a:ext>
                </a:extLst>
              </a:tr>
            </a:tbl>
          </a:graphicData>
        </a:graphic>
      </p:graphicFrame>
      <p:sp>
        <p:nvSpPr>
          <p:cNvPr id="13" name="Left Arrow 12"/>
          <p:cNvSpPr/>
          <p:nvPr/>
        </p:nvSpPr>
        <p:spPr>
          <a:xfrm rot="13190251">
            <a:off x="3689510" y="2354006"/>
            <a:ext cx="3183430" cy="40263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8485766"/>
              </p:ext>
            </p:extLst>
          </p:nvPr>
        </p:nvGraphicFramePr>
        <p:xfrm>
          <a:off x="5193388" y="4119617"/>
          <a:ext cx="634074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ein</a:t>
                      </a:r>
                      <a:r>
                        <a:rPr lang="en-US" b="1" dirty="0"/>
                        <a:t> words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masculine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feminine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neuter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plural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nominative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mein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meine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mein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meine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accusative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meinen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meine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mein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meine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256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meinem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meiner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meinem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meinen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464734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479789"/>
              </p:ext>
            </p:extLst>
          </p:nvPr>
        </p:nvGraphicFramePr>
        <p:xfrm>
          <a:off x="5193388" y="1286324"/>
          <a:ext cx="634074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der words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masculine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feminine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neuter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plural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nominative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783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accusative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dem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dem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73085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3074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3944" y="638835"/>
          <a:ext cx="2596696" cy="57063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8348">
                  <a:extLst>
                    <a:ext uri="{9D8B030D-6E8A-4147-A177-3AD203B41FA5}">
                      <a16:colId xmlns:a16="http://schemas.microsoft.com/office/drawing/2014/main" val="950806481"/>
                    </a:ext>
                  </a:extLst>
                </a:gridCol>
                <a:gridCol w="1298348">
                  <a:extLst>
                    <a:ext uri="{9D8B030D-6E8A-4147-A177-3AD203B41FA5}">
                      <a16:colId xmlns:a16="http://schemas.microsoft.com/office/drawing/2014/main" val="1070150673"/>
                    </a:ext>
                  </a:extLst>
                </a:gridCol>
              </a:tblGrid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nominative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accusative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627879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ich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mich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129488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dich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776836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373674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37426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339956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wir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uns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3444244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euch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407799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54815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13503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19309" y="269503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Personal Pronouns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29732" y="795747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29732" y="3589458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your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262022"/>
              </p:ext>
            </p:extLst>
          </p:nvPr>
        </p:nvGraphicFramePr>
        <p:xfrm>
          <a:off x="3047439" y="1202364"/>
          <a:ext cx="1150718" cy="51428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0718">
                  <a:extLst>
                    <a:ext uri="{9D8B030D-6E8A-4147-A177-3AD203B41FA5}">
                      <a16:colId xmlns:a16="http://schemas.microsoft.com/office/drawing/2014/main" val="142054772"/>
                    </a:ext>
                  </a:extLst>
                </a:gridCol>
              </a:tblGrid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mein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0952043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dein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4824066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sein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723608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3094468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sein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0266801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unser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053457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euer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579230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5163637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8697547"/>
                  </a:ext>
                </a:extLst>
              </a:tr>
            </a:tbl>
          </a:graphicData>
        </a:graphic>
      </p:graphicFrame>
      <p:sp>
        <p:nvSpPr>
          <p:cNvPr id="10" name="Left Arrow 9"/>
          <p:cNvSpPr/>
          <p:nvPr/>
        </p:nvSpPr>
        <p:spPr>
          <a:xfrm rot="13190251">
            <a:off x="3656222" y="2769067"/>
            <a:ext cx="2894698" cy="40263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8042165"/>
              </p:ext>
            </p:extLst>
          </p:nvPr>
        </p:nvGraphicFramePr>
        <p:xfrm>
          <a:off x="5193388" y="4119617"/>
          <a:ext cx="634074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ein</a:t>
                      </a:r>
                      <a:r>
                        <a:rPr lang="en-US" b="1" dirty="0"/>
                        <a:t> words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masculine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feminine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neuter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plural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nominative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dein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deine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dein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deine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accusative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deinen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deine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dein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deine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256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deinem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deiner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deinem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deinen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464734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479789"/>
              </p:ext>
            </p:extLst>
          </p:nvPr>
        </p:nvGraphicFramePr>
        <p:xfrm>
          <a:off x="5193388" y="1286324"/>
          <a:ext cx="634074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der words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masculine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feminine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neuter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plural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nominative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783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accusative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dem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dem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73085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4182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3944" y="638835"/>
          <a:ext cx="2596696" cy="57063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8348">
                  <a:extLst>
                    <a:ext uri="{9D8B030D-6E8A-4147-A177-3AD203B41FA5}">
                      <a16:colId xmlns:a16="http://schemas.microsoft.com/office/drawing/2014/main" val="950806481"/>
                    </a:ext>
                  </a:extLst>
                </a:gridCol>
                <a:gridCol w="1298348">
                  <a:extLst>
                    <a:ext uri="{9D8B030D-6E8A-4147-A177-3AD203B41FA5}">
                      <a16:colId xmlns:a16="http://schemas.microsoft.com/office/drawing/2014/main" val="1070150673"/>
                    </a:ext>
                  </a:extLst>
                </a:gridCol>
              </a:tblGrid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nominative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accusative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627879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ich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mich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129488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dich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776836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373674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37426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339956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wir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uns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3444244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euch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407799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548150"/>
                  </a:ext>
                </a:extLst>
              </a:tr>
              <a:tr h="5706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Sie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13503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19309" y="269503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Personal Pronouns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29732" y="795747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29732" y="3589458"/>
            <a:ext cx="252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his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9259125"/>
              </p:ext>
            </p:extLst>
          </p:nvPr>
        </p:nvGraphicFramePr>
        <p:xfrm>
          <a:off x="3047439" y="1202364"/>
          <a:ext cx="1150718" cy="51428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0718">
                  <a:extLst>
                    <a:ext uri="{9D8B030D-6E8A-4147-A177-3AD203B41FA5}">
                      <a16:colId xmlns:a16="http://schemas.microsoft.com/office/drawing/2014/main" val="142054772"/>
                    </a:ext>
                  </a:extLst>
                </a:gridCol>
              </a:tblGrid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mein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0952043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dein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4824066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sein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723608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3094468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sein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0266801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unser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053457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euer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579230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5163637"/>
                  </a:ext>
                </a:extLst>
              </a:tr>
              <a:tr h="5714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Ihr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8697547"/>
                  </a:ext>
                </a:extLst>
              </a:tr>
            </a:tbl>
          </a:graphicData>
        </a:graphic>
      </p:graphicFrame>
      <p:sp>
        <p:nvSpPr>
          <p:cNvPr id="11" name="Left Arrow 10"/>
          <p:cNvSpPr/>
          <p:nvPr/>
        </p:nvSpPr>
        <p:spPr>
          <a:xfrm rot="13190251">
            <a:off x="3706381" y="3029945"/>
            <a:ext cx="2006204" cy="40263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5772223"/>
              </p:ext>
            </p:extLst>
          </p:nvPr>
        </p:nvGraphicFramePr>
        <p:xfrm>
          <a:off x="5193388" y="4119617"/>
          <a:ext cx="634074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ein</a:t>
                      </a:r>
                      <a:r>
                        <a:rPr lang="en-US" b="1" dirty="0"/>
                        <a:t> words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masculine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feminine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neuter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plural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nominative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accusative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seinen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256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seinem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seiner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seinem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seinen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464734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479789"/>
              </p:ext>
            </p:extLst>
          </p:nvPr>
        </p:nvGraphicFramePr>
        <p:xfrm>
          <a:off x="5193388" y="1286324"/>
          <a:ext cx="634074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148">
                  <a:extLst>
                    <a:ext uri="{9D8B030D-6E8A-4147-A177-3AD203B41FA5}">
                      <a16:colId xmlns:a16="http://schemas.microsoft.com/office/drawing/2014/main" val="4133272816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2557953970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126282241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4214667642"/>
                    </a:ext>
                  </a:extLst>
                </a:gridCol>
                <a:gridCol w="1268148">
                  <a:extLst>
                    <a:ext uri="{9D8B030D-6E8A-4147-A177-3AD203B41FA5}">
                      <a16:colId xmlns:a16="http://schemas.microsoft.com/office/drawing/2014/main" val="191996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der words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masculine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feminine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neuter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plural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1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nominative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783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accusative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97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dem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dem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73085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0032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2322</Words>
  <Application>Microsoft Office PowerPoint</Application>
  <PresentationFormat>Widescreen</PresentationFormat>
  <Paragraphs>1970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Calibri</vt:lpstr>
      <vt:lpstr>Calibri Light</vt:lpstr>
      <vt:lpstr>Office Theme</vt:lpstr>
      <vt:lpstr>“ein” words – The Facts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Examples using “ein” words in nominative and accusative</vt:lpstr>
      <vt:lpstr>PowerPoint Presentation</vt:lpstr>
      <vt:lpstr>PowerPoint Presentation</vt:lpstr>
    </vt:vector>
  </TitlesOfParts>
  <Company>Philomath School District 17J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“ein” words – The Facts</dc:title>
  <dc:creator>Scott T. Card</dc:creator>
  <cp:lastModifiedBy>Scott Card</cp:lastModifiedBy>
  <cp:revision>17</cp:revision>
  <dcterms:created xsi:type="dcterms:W3CDTF">2020-05-21T20:25:46Z</dcterms:created>
  <dcterms:modified xsi:type="dcterms:W3CDTF">2021-07-16T03:31:31Z</dcterms:modified>
</cp:coreProperties>
</file>