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72" r:id="rId3"/>
    <p:sldId id="257" r:id="rId4"/>
    <p:sldId id="273" r:id="rId5"/>
    <p:sldId id="259" r:id="rId6"/>
    <p:sldId id="274" r:id="rId7"/>
    <p:sldId id="275" r:id="rId8"/>
    <p:sldId id="287" r:id="rId9"/>
    <p:sldId id="288" r:id="rId10"/>
    <p:sldId id="284" r:id="rId11"/>
    <p:sldId id="285" r:id="rId12"/>
    <p:sldId id="286" r:id="rId13"/>
    <p:sldId id="258" r:id="rId14"/>
    <p:sldId id="276" r:id="rId15"/>
    <p:sldId id="277" r:id="rId16"/>
    <p:sldId id="278" r:id="rId17"/>
    <p:sldId id="260" r:id="rId18"/>
    <p:sldId id="313" r:id="rId19"/>
    <p:sldId id="279" r:id="rId20"/>
    <p:sldId id="280" r:id="rId21"/>
    <p:sldId id="262" r:id="rId22"/>
    <p:sldId id="283" r:id="rId23"/>
    <p:sldId id="318" r:id="rId24"/>
    <p:sldId id="281" r:id="rId25"/>
    <p:sldId id="282" r:id="rId26"/>
    <p:sldId id="314" r:id="rId27"/>
    <p:sldId id="315" r:id="rId28"/>
    <p:sldId id="316" r:id="rId29"/>
    <p:sldId id="317" r:id="rId30"/>
    <p:sldId id="289" r:id="rId31"/>
    <p:sldId id="291" r:id="rId32"/>
    <p:sldId id="292" r:id="rId33"/>
    <p:sldId id="293" r:id="rId34"/>
    <p:sldId id="263" r:id="rId35"/>
    <p:sldId id="264" r:id="rId36"/>
    <p:sldId id="319" r:id="rId37"/>
    <p:sldId id="265" r:id="rId38"/>
    <p:sldId id="294" r:id="rId39"/>
    <p:sldId id="295" r:id="rId40"/>
    <p:sldId id="303" r:id="rId41"/>
    <p:sldId id="271" r:id="rId42"/>
    <p:sldId id="267" r:id="rId43"/>
    <p:sldId id="312" r:id="rId44"/>
    <p:sldId id="308" r:id="rId45"/>
    <p:sldId id="268" r:id="rId46"/>
    <p:sldId id="309" r:id="rId47"/>
    <p:sldId id="310" r:id="rId48"/>
    <p:sldId id="311" r:id="rId49"/>
    <p:sldId id="269" r:id="rId50"/>
    <p:sldId id="306" r:id="rId51"/>
    <p:sldId id="307" r:id="rId52"/>
    <p:sldId id="304" r:id="rId53"/>
    <p:sldId id="305" r:id="rId54"/>
    <p:sldId id="299" r:id="rId55"/>
    <p:sldId id="300" r:id="rId56"/>
    <p:sldId id="297" r:id="rId57"/>
    <p:sldId id="298" r:id="rId58"/>
    <p:sldId id="302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63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C0B6D-6833-4B5D-A982-4C9A8E0E82FD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3E85E-CED6-4BFA-B902-043827410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6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3E85E-CED6-4BFA-B902-0438274108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3E85E-CED6-4BFA-B902-0438274108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64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3E85E-CED6-4BFA-B902-04382741080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1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1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7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9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7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5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12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8744-2C54-46E8-A9B2-51B8AAEB2C6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137F3-1C62-49DD-90FB-83F2E7126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6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21.xml"/><Relationship Id="rId4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44.xml"/><Relationship Id="rId3" Type="http://schemas.openxmlformats.org/officeDocument/2006/relationships/slide" Target="slide5.xml"/><Relationship Id="rId7" Type="http://schemas.openxmlformats.org/officeDocument/2006/relationships/slide" Target="slide30.xml"/><Relationship Id="rId12" Type="http://schemas.openxmlformats.org/officeDocument/2006/relationships/slide" Target="slide42.xml"/><Relationship Id="rId17" Type="http://schemas.openxmlformats.org/officeDocument/2006/relationships/slide" Target="slide35.xml"/><Relationship Id="rId2" Type="http://schemas.openxmlformats.org/officeDocument/2006/relationships/slide" Target="slide3.xml"/><Relationship Id="rId1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6.xml"/><Relationship Id="rId11" Type="http://schemas.openxmlformats.org/officeDocument/2006/relationships/slide" Target="slide41.xml"/><Relationship Id="rId5" Type="http://schemas.openxmlformats.org/officeDocument/2006/relationships/slide" Target="slide54.xml"/><Relationship Id="rId15" Type="http://schemas.openxmlformats.org/officeDocument/2006/relationships/slide" Target="slide52.xml"/><Relationship Id="rId10" Type="http://schemas.openxmlformats.org/officeDocument/2006/relationships/slide" Target="slide39.xml"/><Relationship Id="rId4" Type="http://schemas.openxmlformats.org/officeDocument/2006/relationships/slide" Target="slide10.xml"/><Relationship Id="rId9" Type="http://schemas.openxmlformats.org/officeDocument/2006/relationships/slide" Target="slide37.xml"/><Relationship Id="rId14" Type="http://schemas.openxmlformats.org/officeDocument/2006/relationships/slide" Target="slide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ULTIMATE GERMAN 1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Verb Central!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Which verbs do you want to hear about?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219200" y="3810001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Regular Verbs</a:t>
            </a:r>
            <a:endParaRPr lang="en-US" sz="2400" b="1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3543300" y="3810001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Irregular Verbs</a:t>
            </a:r>
            <a:endParaRPr lang="en-US" sz="2400" b="1" dirty="0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5867400" y="3810001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Separable Verbs</a:t>
            </a:r>
            <a:endParaRPr lang="en-US" sz="2400" b="1" dirty="0"/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3543300" y="5257800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Modal Verbs</a:t>
            </a:r>
            <a:endParaRPr lang="en-US" sz="2400" b="1" dirty="0"/>
          </a:p>
        </p:txBody>
      </p:sp>
      <p:sp>
        <p:nvSpPr>
          <p:cNvPr id="8" name="Action Button: Custom 7">
            <a:hlinkClick r:id="rId6" action="ppaction://hlinksldjump" highlightClick="1"/>
          </p:cNvPr>
          <p:cNvSpPr/>
          <p:nvPr/>
        </p:nvSpPr>
        <p:spPr>
          <a:xfrm>
            <a:off x="3547017" y="2362200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most important verb</a:t>
            </a:r>
            <a:endParaRPr lang="en-US" sz="2400" b="1" dirty="0"/>
          </a:p>
        </p:txBody>
      </p:sp>
      <p:sp>
        <p:nvSpPr>
          <p:cNvPr id="9" name="Action Button: Custom 8">
            <a:hlinkClick r:id="rId7" action="ppaction://hlinksldjump" highlightClick="1"/>
          </p:cNvPr>
          <p:cNvSpPr/>
          <p:nvPr/>
        </p:nvSpPr>
        <p:spPr>
          <a:xfrm>
            <a:off x="5867400" y="23241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  <p:sp>
        <p:nvSpPr>
          <p:cNvPr id="10" name="Action Button: Custom 9">
            <a:hlinkClick r:id="rId8" action="ppaction://hlinksldjump" highlightClick="1"/>
          </p:cNvPr>
          <p:cNvSpPr/>
          <p:nvPr/>
        </p:nvSpPr>
        <p:spPr>
          <a:xfrm>
            <a:off x="5875506" y="5262664"/>
            <a:ext cx="1905000" cy="1066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Future Tense Verb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1612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most important verb!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sein – to be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				</a:t>
            </a: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er/sie/</a:t>
            </a:r>
            <a:r>
              <a:rPr lang="en-US" dirty="0" err="1" smtClean="0"/>
              <a:t>es</a:t>
            </a:r>
            <a:r>
              <a:rPr lang="en-US" dirty="0" smtClean="0"/>
              <a:t>			sie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Sie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572000"/>
            <a:ext cx="8229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This one doesn’t follow </a:t>
            </a:r>
            <a:r>
              <a:rPr lang="en-US" i="1" dirty="0" smtClean="0"/>
              <a:t>any</a:t>
            </a:r>
            <a:r>
              <a:rPr lang="en-US" dirty="0" smtClean="0"/>
              <a:t> of the patterns!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single most important verb!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sein – to be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	bin			</a:t>
            </a:r>
            <a:r>
              <a:rPr lang="en-US" dirty="0" err="1" smtClean="0"/>
              <a:t>wir</a:t>
            </a:r>
            <a:r>
              <a:rPr lang="en-US" dirty="0" smtClean="0"/>
              <a:t>	</a:t>
            </a:r>
            <a:r>
              <a:rPr lang="en-US" dirty="0" err="1" smtClean="0"/>
              <a:t>sind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	</a:t>
            </a:r>
            <a:r>
              <a:rPr lang="en-US" dirty="0" err="1" smtClean="0"/>
              <a:t>bist</a:t>
            </a:r>
            <a:r>
              <a:rPr lang="en-US" dirty="0" smtClean="0"/>
              <a:t>			</a:t>
            </a:r>
            <a:r>
              <a:rPr lang="en-US" dirty="0" err="1" smtClean="0"/>
              <a:t>ihr</a:t>
            </a:r>
            <a:r>
              <a:rPr lang="en-US" dirty="0" smtClean="0"/>
              <a:t>	</a:t>
            </a:r>
            <a:r>
              <a:rPr lang="en-US" dirty="0" err="1" smtClean="0"/>
              <a:t>seid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er/sie/</a:t>
            </a:r>
            <a:r>
              <a:rPr lang="en-US" dirty="0" err="1" smtClean="0"/>
              <a:t>es</a:t>
            </a:r>
            <a:r>
              <a:rPr lang="en-US" dirty="0" smtClean="0"/>
              <a:t>	</a:t>
            </a:r>
            <a:r>
              <a:rPr lang="en-US" dirty="0" err="1" smtClean="0"/>
              <a:t>ist</a:t>
            </a:r>
            <a:r>
              <a:rPr lang="en-US" dirty="0" smtClean="0"/>
              <a:t>		sie	</a:t>
            </a:r>
            <a:r>
              <a:rPr lang="en-US" dirty="0" err="1" smtClean="0"/>
              <a:t>sind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Sie	</a:t>
            </a:r>
            <a:r>
              <a:rPr lang="en-US" dirty="0" err="1" smtClean="0"/>
              <a:t>sind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3810000" y="4983163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428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0479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spielen</a:t>
            </a:r>
            <a:r>
              <a:rPr lang="en-US" dirty="0" smtClean="0"/>
              <a:t> – to play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				</a:t>
            </a: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er/sie/</a:t>
            </a:r>
            <a:r>
              <a:rPr lang="en-US" dirty="0" err="1" smtClean="0"/>
              <a:t>es</a:t>
            </a:r>
            <a:r>
              <a:rPr lang="en-US" dirty="0" smtClean="0"/>
              <a:t>			sie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28955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342366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404286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895598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96883" y="3423661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4317" y="404286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4317" y="459682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spiel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44959" y="286835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44959" y="342366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st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40385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11851" y="459178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9992" y="402929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09992" y="287515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en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98842" y="34289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533400" y="1497955"/>
            <a:ext cx="8229600" cy="67532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Regular verbs always have the same endings. Always!</a:t>
            </a:r>
          </a:p>
        </p:txBody>
      </p:sp>
    </p:spTree>
    <p:extLst>
      <p:ext uri="{BB962C8B-B14F-4D97-AF65-F5344CB8AC3E}">
        <p14:creationId xmlns:p14="http://schemas.microsoft.com/office/powerpoint/2010/main" val="168593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Always have the same endings. Always!</a:t>
            </a:r>
          </a:p>
          <a:p>
            <a:r>
              <a:rPr lang="en-US" dirty="0" smtClean="0"/>
              <a:t>Never change anything but the ending</a:t>
            </a:r>
          </a:p>
          <a:p>
            <a:r>
              <a:rPr lang="en-US" dirty="0" smtClean="0"/>
              <a:t>Some endings can be a little unique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14800"/>
            <a:ext cx="8229600" cy="20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füttern</a:t>
            </a:r>
            <a:r>
              <a:rPr lang="en-US" dirty="0" smtClean="0"/>
              <a:t>, </a:t>
            </a:r>
            <a:r>
              <a:rPr lang="en-US" dirty="0" err="1" smtClean="0"/>
              <a:t>wandern</a:t>
            </a:r>
            <a:r>
              <a:rPr lang="en-US" dirty="0" smtClean="0"/>
              <a:t>, </a:t>
            </a:r>
            <a:r>
              <a:rPr lang="en-US" dirty="0" err="1" smtClean="0"/>
              <a:t>sammeln</a:t>
            </a:r>
            <a:r>
              <a:rPr lang="en-US" dirty="0" smtClean="0"/>
              <a:t>, </a:t>
            </a:r>
            <a:r>
              <a:rPr lang="en-US" dirty="0" err="1" smtClean="0"/>
              <a:t>segeln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Ich </a:t>
            </a:r>
            <a:r>
              <a:rPr lang="en-US" dirty="0" err="1" smtClean="0"/>
              <a:t>fütt</a:t>
            </a:r>
            <a:r>
              <a:rPr lang="en-US" b="1" dirty="0" err="1" smtClean="0"/>
              <a:t>ere</a:t>
            </a:r>
            <a:r>
              <a:rPr lang="en-US" dirty="0" smtClean="0"/>
              <a:t>, </a:t>
            </a:r>
            <a:r>
              <a:rPr lang="en-US" dirty="0" err="1" smtClean="0"/>
              <a:t>wand</a:t>
            </a:r>
            <a:r>
              <a:rPr lang="en-US" b="1" dirty="0" err="1" smtClean="0"/>
              <a:t>ere</a:t>
            </a:r>
            <a:r>
              <a:rPr lang="en-US" dirty="0" smtClean="0"/>
              <a:t>, </a:t>
            </a:r>
            <a:r>
              <a:rPr lang="en-US" dirty="0" err="1" smtClean="0"/>
              <a:t>samm</a:t>
            </a:r>
            <a:r>
              <a:rPr lang="en-US" b="1" dirty="0" err="1" smtClean="0"/>
              <a:t>le</a:t>
            </a:r>
            <a:r>
              <a:rPr lang="en-US" dirty="0" smtClean="0"/>
              <a:t>, </a:t>
            </a:r>
            <a:r>
              <a:rPr lang="en-US" dirty="0" err="1" smtClean="0"/>
              <a:t>seg</a:t>
            </a:r>
            <a:r>
              <a:rPr lang="en-US" b="1" dirty="0" err="1" smtClean="0"/>
              <a:t>le</a:t>
            </a:r>
            <a:endParaRPr lang="en-US" b="1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7010400" y="4124093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953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haben</a:t>
            </a:r>
            <a:r>
              <a:rPr lang="en-US" dirty="0" smtClean="0"/>
              <a:t> – to have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				</a:t>
            </a: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er/sie/</a:t>
            </a:r>
            <a:r>
              <a:rPr lang="en-US" dirty="0" err="1" smtClean="0"/>
              <a:t>es</a:t>
            </a:r>
            <a:r>
              <a:rPr lang="en-US" dirty="0" smtClean="0"/>
              <a:t>			sie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Sie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24200" y="1602082"/>
            <a:ext cx="1905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hab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209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hab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273786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35706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2209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hab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96883" y="2737862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hab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04317" y="335706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hab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04317" y="39110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hab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2216567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622037" y="273109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st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599163" y="3352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497551" y="391893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en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91046" y="335279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4522" y="2212989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en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08239" y="2732103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</a:t>
            </a:r>
            <a:endParaRPr lang="en-US" sz="3200" dirty="0"/>
          </a:p>
        </p:txBody>
      </p:sp>
      <p:sp>
        <p:nvSpPr>
          <p:cNvPr id="20" name="5-Point Star 19"/>
          <p:cNvSpPr/>
          <p:nvPr/>
        </p:nvSpPr>
        <p:spPr>
          <a:xfrm>
            <a:off x="174237" y="2895600"/>
            <a:ext cx="279246" cy="2923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195146" y="3498992"/>
            <a:ext cx="279246" cy="2923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0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-0.00347 L -0.23507 -0.0983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4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Stem changing verbs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They always change the stem somehow for the “du” and “er/sie/</a:t>
            </a:r>
            <a:r>
              <a:rPr lang="en-US" dirty="0" err="1" smtClean="0"/>
              <a:t>es</a:t>
            </a:r>
            <a:r>
              <a:rPr lang="en-US" dirty="0" smtClean="0"/>
              <a:t>” forms ONLY!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Common stem changes are: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2776" y="4343401"/>
            <a:ext cx="8229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 </a:t>
            </a:r>
            <a:r>
              <a:rPr lang="en-US" dirty="0" smtClean="0">
                <a:sym typeface="Wingdings" panose="05000000000000000000" pitchFamily="2" charset="2"/>
              </a:rPr>
              <a:t> ä		e  </a:t>
            </a:r>
            <a:r>
              <a:rPr lang="en-US" dirty="0" err="1" smtClean="0">
                <a:sym typeface="Wingdings" panose="05000000000000000000" pitchFamily="2" charset="2"/>
              </a:rPr>
              <a:t>ie</a:t>
            </a:r>
            <a:r>
              <a:rPr lang="en-US" dirty="0" smtClean="0">
                <a:sym typeface="Wingdings" panose="05000000000000000000" pitchFamily="2" charset="2"/>
              </a:rPr>
              <a:t>		e  </a:t>
            </a:r>
            <a:r>
              <a:rPr lang="en-US" dirty="0" err="1" smtClean="0">
                <a:sym typeface="Wingdings" panose="05000000000000000000" pitchFamily="2" charset="2"/>
              </a:rPr>
              <a:t>i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352" y="4951141"/>
            <a:ext cx="8229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du </a:t>
            </a:r>
            <a:r>
              <a:rPr lang="en-US" dirty="0" err="1" smtClean="0">
                <a:sym typeface="Wingdings" panose="05000000000000000000" pitchFamily="2" charset="2"/>
              </a:rPr>
              <a:t>schl</a:t>
            </a:r>
            <a:r>
              <a:rPr lang="en-US" b="1" dirty="0" err="1" smtClean="0">
                <a:sym typeface="Wingdings" panose="05000000000000000000" pitchFamily="2" charset="2"/>
              </a:rPr>
              <a:t>ä</a:t>
            </a:r>
            <a:r>
              <a:rPr lang="en-US" dirty="0" err="1" smtClean="0">
                <a:sym typeface="Wingdings" panose="05000000000000000000" pitchFamily="2" charset="2"/>
              </a:rPr>
              <a:t>fst</a:t>
            </a:r>
            <a:r>
              <a:rPr lang="en-US" dirty="0" smtClean="0">
                <a:sym typeface="Wingdings" panose="05000000000000000000" pitchFamily="2" charset="2"/>
              </a:rPr>
              <a:t>		er </a:t>
            </a:r>
            <a:r>
              <a:rPr lang="en-US" dirty="0" err="1" smtClean="0">
                <a:sym typeface="Wingdings" panose="05000000000000000000" pitchFamily="2" charset="2"/>
              </a:rPr>
              <a:t>l</a:t>
            </a:r>
            <a:r>
              <a:rPr lang="en-US" b="1" dirty="0" err="1" smtClean="0">
                <a:sym typeface="Wingdings" panose="05000000000000000000" pitchFamily="2" charset="2"/>
              </a:rPr>
              <a:t>ie</a:t>
            </a:r>
            <a:r>
              <a:rPr lang="en-US" dirty="0" err="1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		du </a:t>
            </a:r>
            <a:r>
              <a:rPr lang="en-US" b="1" dirty="0" smtClean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sst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8352" y="5521710"/>
            <a:ext cx="82296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(</a:t>
            </a:r>
            <a:r>
              <a:rPr lang="en-US" dirty="0" err="1" smtClean="0">
                <a:sym typeface="Wingdings" panose="05000000000000000000" pitchFamily="2" charset="2"/>
              </a:rPr>
              <a:t>schl</a:t>
            </a:r>
            <a:r>
              <a:rPr lang="en-US" b="1" dirty="0" err="1" smtClean="0">
                <a:sym typeface="Wingdings" panose="05000000000000000000" pitchFamily="2" charset="2"/>
              </a:rPr>
              <a:t>a</a:t>
            </a:r>
            <a:r>
              <a:rPr lang="en-US" dirty="0" err="1" smtClean="0">
                <a:sym typeface="Wingdings" panose="05000000000000000000" pitchFamily="2" charset="2"/>
              </a:rPr>
              <a:t>fen</a:t>
            </a:r>
            <a:r>
              <a:rPr lang="en-US" dirty="0" smtClean="0">
                <a:sym typeface="Wingdings" panose="05000000000000000000" pitchFamily="2" charset="2"/>
              </a:rPr>
              <a:t>)		(</a:t>
            </a:r>
            <a:r>
              <a:rPr lang="en-US" dirty="0" err="1" smtClean="0">
                <a:sym typeface="Wingdings" panose="05000000000000000000" pitchFamily="2" charset="2"/>
              </a:rPr>
              <a:t>l</a:t>
            </a:r>
            <a:r>
              <a:rPr lang="en-US" b="1" dirty="0" err="1" smtClean="0">
                <a:sym typeface="Wingdings" panose="05000000000000000000" pitchFamily="2" charset="2"/>
              </a:rPr>
              <a:t>e</a:t>
            </a:r>
            <a:r>
              <a:rPr lang="en-US" dirty="0" err="1" smtClean="0">
                <a:sym typeface="Wingdings" panose="05000000000000000000" pitchFamily="2" charset="2"/>
              </a:rPr>
              <a:t>sen</a:t>
            </a:r>
            <a:r>
              <a:rPr lang="en-US" dirty="0" smtClean="0">
                <a:sym typeface="Wingdings" panose="05000000000000000000" pitchFamily="2" charset="2"/>
              </a:rPr>
              <a:t>)		(</a:t>
            </a:r>
            <a:r>
              <a:rPr lang="en-US" b="1" dirty="0" err="1" smtClean="0">
                <a:sym typeface="Wingdings" panose="05000000000000000000" pitchFamily="2" charset="2"/>
              </a:rPr>
              <a:t>e</a:t>
            </a:r>
            <a:r>
              <a:rPr lang="en-US" dirty="0" err="1" smtClean="0">
                <a:sym typeface="Wingdings" panose="05000000000000000000" pitchFamily="2" charset="2"/>
              </a:rPr>
              <a:t>ssen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/>
          </a:p>
        </p:txBody>
      </p:sp>
      <p:sp>
        <p:nvSpPr>
          <p:cNvPr id="7" name="Action Button: Custom 6">
            <a:hlinkClick r:id="rId2" action="ppaction://hlinksldjump" highlightClick="1"/>
          </p:cNvPr>
          <p:cNvSpPr/>
          <p:nvPr/>
        </p:nvSpPr>
        <p:spPr>
          <a:xfrm>
            <a:off x="7339361" y="3382963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76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have separable prefixes that separate!</a:t>
            </a:r>
          </a:p>
          <a:p>
            <a:pPr marL="0" indent="0">
              <a:buNone/>
            </a:pPr>
            <a:r>
              <a:rPr lang="en-US" dirty="0" smtClean="0"/>
              <a:t>(there are some prefixes that cannot separate!)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prefix that got separated goes to the end of the sentence/clause!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 still need to conjugate the verb!!!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3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err="1" smtClean="0"/>
              <a:t>bringen</a:t>
            </a:r>
            <a:r>
              <a:rPr lang="en-US" dirty="0" smtClean="0"/>
              <a:t> = to bring along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separable prefix, “</a:t>
            </a:r>
            <a:r>
              <a:rPr lang="en-US" dirty="0" err="1" smtClean="0"/>
              <a:t>mit</a:t>
            </a:r>
            <a:r>
              <a:rPr lang="en-US" dirty="0" smtClean="0"/>
              <a:t>” separates from “</a:t>
            </a:r>
            <a:r>
              <a:rPr lang="en-US" dirty="0" err="1" smtClean="0"/>
              <a:t>bringen</a:t>
            </a:r>
            <a:r>
              <a:rPr lang="en-US" dirty="0" smtClean="0"/>
              <a:t>” (and goes to the end of the sentence)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bring</a:t>
            </a:r>
            <a:r>
              <a:rPr lang="en-US" u="sng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/>
              <a:t>		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bring</a:t>
            </a:r>
            <a:r>
              <a:rPr lang="en-US" u="sng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err="1" smtClean="0"/>
              <a:t>bring</a:t>
            </a:r>
            <a:r>
              <a:rPr lang="en-US" u="sng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/>
              <a:t>		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bring</a:t>
            </a:r>
            <a:r>
              <a:rPr lang="en-US" u="sng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er/sie/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bring</a:t>
            </a:r>
            <a:r>
              <a:rPr lang="en-US" u="sng" dirty="0" err="1" smtClean="0"/>
              <a:t>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/>
              <a:t>	</a:t>
            </a:r>
            <a:r>
              <a:rPr lang="en-US" dirty="0" smtClean="0"/>
              <a:t>sie </a:t>
            </a:r>
            <a:r>
              <a:rPr lang="en-US" dirty="0" err="1" smtClean="0"/>
              <a:t>bring</a:t>
            </a:r>
            <a:r>
              <a:rPr lang="en-US" u="sng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Sie </a:t>
            </a:r>
            <a:r>
              <a:rPr lang="en-US" dirty="0" err="1" smtClean="0"/>
              <a:t>bring</a:t>
            </a:r>
            <a:r>
              <a:rPr lang="en-US" u="sng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Separable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err="1" smtClean="0"/>
              <a:t>bringen</a:t>
            </a:r>
            <a:r>
              <a:rPr lang="en-US" dirty="0" smtClean="0"/>
              <a:t> – to bring along</a:t>
            </a:r>
          </a:p>
          <a:p>
            <a:pPr marL="0" indent="0">
              <a:buNone/>
            </a:pPr>
            <a:r>
              <a:rPr lang="en-US" dirty="0" smtClean="0"/>
              <a:t>Ich </a:t>
            </a:r>
            <a:r>
              <a:rPr lang="en-US" dirty="0" err="1" smtClean="0"/>
              <a:t>bringe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Ich </a:t>
            </a:r>
            <a:r>
              <a:rPr lang="en-US" dirty="0" err="1" smtClean="0"/>
              <a:t>bringe</a:t>
            </a:r>
            <a:r>
              <a:rPr lang="en-US" dirty="0" smtClean="0"/>
              <a:t> ein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Ich </a:t>
            </a:r>
            <a:r>
              <a:rPr lang="en-US" dirty="0" err="1" smtClean="0"/>
              <a:t>bringe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Hund </a:t>
            </a:r>
            <a:r>
              <a:rPr lang="en-US" dirty="0" err="1" smtClean="0">
                <a:solidFill>
                  <a:srgbClr val="FF0000"/>
                </a:solidFill>
              </a:rPr>
              <a:t>mit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rüber</a:t>
            </a:r>
            <a:r>
              <a:rPr lang="en-US" dirty="0" err="1" smtClean="0"/>
              <a:t>kommen</a:t>
            </a:r>
            <a:r>
              <a:rPr lang="en-US" dirty="0" smtClean="0"/>
              <a:t> – to come over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Kommst</a:t>
            </a:r>
            <a:r>
              <a:rPr lang="en-US" dirty="0" smtClean="0"/>
              <a:t> du </a:t>
            </a:r>
            <a:r>
              <a:rPr lang="en-US" dirty="0" err="1" smtClean="0">
                <a:solidFill>
                  <a:srgbClr val="FF0000"/>
                </a:solidFill>
              </a:rPr>
              <a:t>rüber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Kommst</a:t>
            </a:r>
            <a:r>
              <a:rPr lang="en-US" dirty="0" smtClean="0"/>
              <a:t> du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rüber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err="1" smtClean="0"/>
              <a:t>Kommst</a:t>
            </a:r>
            <a:r>
              <a:rPr lang="en-US" dirty="0" smtClean="0"/>
              <a:t> du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Rad </a:t>
            </a:r>
            <a:r>
              <a:rPr lang="en-US" dirty="0" err="1" smtClean="0">
                <a:solidFill>
                  <a:srgbClr val="FF0000"/>
                </a:solidFill>
              </a:rPr>
              <a:t>rüber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36"/>
            <a:ext cx="8229600" cy="1143000"/>
          </a:xfrm>
        </p:spPr>
        <p:txBody>
          <a:bodyPr/>
          <a:lstStyle/>
          <a:p>
            <a:r>
              <a:rPr lang="en-US" dirty="0" smtClean="0"/>
              <a:t>What would you like to see next?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1143000" y="108910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Numbers</a:t>
            </a:r>
            <a:endParaRPr lang="en-US" b="1" dirty="0"/>
          </a:p>
        </p:txBody>
      </p:sp>
      <p:sp>
        <p:nvSpPr>
          <p:cNvPr id="5" name="Action Button: Custom 4">
            <a:hlinkClick r:id="rId3" action="ppaction://hlinksldjump" highlightClick="1"/>
          </p:cNvPr>
          <p:cNvSpPr/>
          <p:nvPr/>
        </p:nvSpPr>
        <p:spPr>
          <a:xfrm>
            <a:off x="2895600" y="1081668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Telling Time</a:t>
            </a:r>
            <a:endParaRPr lang="en-US" b="1" dirty="0"/>
          </a:p>
        </p:txBody>
      </p:sp>
      <p:sp>
        <p:nvSpPr>
          <p:cNvPr id="6" name="Action Button: Custom 5">
            <a:hlinkClick r:id="rId4" action="ppaction://hlinksldjump" highlightClick="1"/>
          </p:cNvPr>
          <p:cNvSpPr/>
          <p:nvPr/>
        </p:nvSpPr>
        <p:spPr>
          <a:xfrm>
            <a:off x="6371062" y="108910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ALL THE Verbs</a:t>
            </a:r>
            <a:endParaRPr lang="en-US" b="1" dirty="0"/>
          </a:p>
        </p:txBody>
      </p:sp>
      <p:sp>
        <p:nvSpPr>
          <p:cNvPr id="7" name="Action Button: Custom 6">
            <a:hlinkClick r:id="rId5" action="ppaction://hlinksldjump" highlightClick="1"/>
          </p:cNvPr>
          <p:cNvSpPr/>
          <p:nvPr/>
        </p:nvSpPr>
        <p:spPr>
          <a:xfrm>
            <a:off x="4644483" y="51816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/>
              <a:t>Coordinating Conjunctions</a:t>
            </a:r>
            <a:endParaRPr lang="en-US" sz="1700" b="1" dirty="0"/>
          </a:p>
        </p:txBody>
      </p:sp>
      <p:sp>
        <p:nvSpPr>
          <p:cNvPr id="8" name="Action Button: Custom 7">
            <a:hlinkClick r:id="rId6" action="ppaction://hlinksldjump" highlightClick="1"/>
          </p:cNvPr>
          <p:cNvSpPr/>
          <p:nvPr/>
        </p:nvSpPr>
        <p:spPr>
          <a:xfrm>
            <a:off x="6341325" y="51816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/>
              <a:t>Subordinating Conjunctions</a:t>
            </a:r>
            <a:endParaRPr lang="en-US" sz="1500" b="1" dirty="0"/>
          </a:p>
        </p:txBody>
      </p:sp>
      <p:sp>
        <p:nvSpPr>
          <p:cNvPr id="10" name="Action Button: Custom 9">
            <a:hlinkClick r:id="rId7" action="ppaction://hlinksldjump" highlightClick="1"/>
          </p:cNvPr>
          <p:cNvSpPr/>
          <p:nvPr/>
        </p:nvSpPr>
        <p:spPr>
          <a:xfrm>
            <a:off x="1144859" y="244769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Commands</a:t>
            </a:r>
            <a:endParaRPr lang="en-US" b="1" dirty="0"/>
          </a:p>
        </p:txBody>
      </p:sp>
      <p:sp>
        <p:nvSpPr>
          <p:cNvPr id="11" name="Action Button: Custom 10">
            <a:hlinkClick r:id="rId8" action="ppaction://hlinksldjump" highlightClick="1"/>
          </p:cNvPr>
          <p:cNvSpPr/>
          <p:nvPr/>
        </p:nvSpPr>
        <p:spPr>
          <a:xfrm>
            <a:off x="2897459" y="2440258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Personal Pronouns</a:t>
            </a:r>
            <a:endParaRPr lang="en-US" b="1" dirty="0"/>
          </a:p>
        </p:txBody>
      </p:sp>
      <p:sp>
        <p:nvSpPr>
          <p:cNvPr id="13" name="Action Button: Custom 12">
            <a:hlinkClick r:id="rId9" action="ppaction://hlinksldjump" highlightClick="1"/>
          </p:cNvPr>
          <p:cNvSpPr/>
          <p:nvPr/>
        </p:nvSpPr>
        <p:spPr>
          <a:xfrm>
            <a:off x="6371063" y="2443975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Nominative</a:t>
            </a:r>
            <a:endParaRPr lang="en-US" b="1" dirty="0"/>
          </a:p>
        </p:txBody>
      </p:sp>
      <p:sp>
        <p:nvSpPr>
          <p:cNvPr id="14" name="Action Button: Custom 13">
            <a:hlinkClick r:id="rId10" action="ppaction://hlinksldjump" highlightClick="1"/>
          </p:cNvPr>
          <p:cNvSpPr/>
          <p:nvPr/>
        </p:nvSpPr>
        <p:spPr>
          <a:xfrm>
            <a:off x="1143000" y="3802566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Accusative</a:t>
            </a:r>
            <a:endParaRPr lang="en-US" b="1" dirty="0"/>
          </a:p>
        </p:txBody>
      </p:sp>
      <p:sp>
        <p:nvSpPr>
          <p:cNvPr id="15" name="Action Button: Custom 14">
            <a:hlinkClick r:id="rId11" action="ppaction://hlinksldjump" highlightClick="1"/>
          </p:cNvPr>
          <p:cNvSpPr/>
          <p:nvPr/>
        </p:nvSpPr>
        <p:spPr>
          <a:xfrm>
            <a:off x="2895600" y="380721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“der” words</a:t>
            </a:r>
            <a:endParaRPr lang="en-US" b="1" dirty="0"/>
          </a:p>
        </p:txBody>
      </p:sp>
      <p:sp>
        <p:nvSpPr>
          <p:cNvPr id="16" name="Action Button: Custom 15">
            <a:hlinkClick r:id="rId12" action="ppaction://hlinksldjump" highlightClick="1"/>
          </p:cNvPr>
          <p:cNvSpPr/>
          <p:nvPr/>
        </p:nvSpPr>
        <p:spPr>
          <a:xfrm>
            <a:off x="4622181" y="3798848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“ein” words</a:t>
            </a:r>
            <a:endParaRPr lang="en-US" b="1" dirty="0"/>
          </a:p>
        </p:txBody>
      </p:sp>
      <p:sp>
        <p:nvSpPr>
          <p:cNvPr id="17" name="Action Button: Custom 16">
            <a:hlinkClick r:id="rId13" action="ppaction://hlinksldjump" highlightClick="1"/>
          </p:cNvPr>
          <p:cNvSpPr/>
          <p:nvPr/>
        </p:nvSpPr>
        <p:spPr>
          <a:xfrm>
            <a:off x="6341325" y="3798848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Word Order</a:t>
            </a:r>
            <a:endParaRPr lang="en-US" b="1" dirty="0"/>
          </a:p>
        </p:txBody>
      </p:sp>
      <p:sp>
        <p:nvSpPr>
          <p:cNvPr id="18" name="Action Button: Custom 17">
            <a:hlinkClick r:id="rId14" action="ppaction://hlinksldjump" highlightClick="1"/>
          </p:cNvPr>
          <p:cNvSpPr/>
          <p:nvPr/>
        </p:nvSpPr>
        <p:spPr>
          <a:xfrm>
            <a:off x="1143000" y="5174166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Dates</a:t>
            </a:r>
            <a:endParaRPr lang="en-US" b="1" dirty="0"/>
          </a:p>
        </p:txBody>
      </p:sp>
      <p:sp>
        <p:nvSpPr>
          <p:cNvPr id="19" name="Action Button: Custom 18">
            <a:hlinkClick r:id="rId15" action="ppaction://hlinksldjump" highlightClick="1"/>
          </p:cNvPr>
          <p:cNvSpPr/>
          <p:nvPr/>
        </p:nvSpPr>
        <p:spPr>
          <a:xfrm>
            <a:off x="2895600" y="5174166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Accusative Prepositions</a:t>
            </a:r>
            <a:endParaRPr lang="en-US" b="1" dirty="0"/>
          </a:p>
        </p:txBody>
      </p:sp>
      <p:sp>
        <p:nvSpPr>
          <p:cNvPr id="21" name="Action Button: Custom 20">
            <a:hlinkClick r:id="rId16" action="ppaction://hlinksldjump" highlightClick="1"/>
          </p:cNvPr>
          <p:cNvSpPr/>
          <p:nvPr/>
        </p:nvSpPr>
        <p:spPr>
          <a:xfrm>
            <a:off x="4644483" y="107609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/>
              <a:t>Phrases for How Often</a:t>
            </a:r>
            <a:endParaRPr lang="en-US" sz="1650" b="1" dirty="0"/>
          </a:p>
        </p:txBody>
      </p:sp>
      <p:sp>
        <p:nvSpPr>
          <p:cNvPr id="12" name="Action Button: Custom 11">
            <a:hlinkClick r:id="rId17" action="ppaction://hlinksldjump" highlightClick="1"/>
          </p:cNvPr>
          <p:cNvSpPr/>
          <p:nvPr/>
        </p:nvSpPr>
        <p:spPr>
          <a:xfrm>
            <a:off x="4622181" y="2447692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Possessive Pronouns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4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Separable prefixes include: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aus</a:t>
            </a:r>
            <a:r>
              <a:rPr lang="en-US" sz="2800" dirty="0" err="1" smtClean="0"/>
              <a:t>gehen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an</a:t>
            </a:r>
            <a:r>
              <a:rPr lang="en-US" sz="2800" dirty="0" err="1" smtClean="0"/>
              <a:t>kommen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zurück</a:t>
            </a:r>
            <a:r>
              <a:rPr lang="en-US" sz="2800" dirty="0" err="1" smtClean="0"/>
              <a:t>kehren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zu</a:t>
            </a:r>
            <a:r>
              <a:rPr lang="en-US" sz="2800" dirty="0" err="1" smtClean="0"/>
              <a:t>nehmen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mit</a:t>
            </a:r>
            <a:r>
              <a:rPr lang="en-US" sz="2800" dirty="0" err="1" smtClean="0"/>
              <a:t>kommen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ein</a:t>
            </a:r>
            <a:r>
              <a:rPr lang="en-US" sz="2800" dirty="0" err="1" smtClean="0"/>
              <a:t>laden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ab</a:t>
            </a:r>
            <a:r>
              <a:rPr lang="en-US" sz="2800" dirty="0" err="1" smtClean="0"/>
              <a:t>fliegen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auf</a:t>
            </a:r>
            <a:r>
              <a:rPr lang="en-US" sz="2800" dirty="0" err="1" smtClean="0"/>
              <a:t>stehen</a:t>
            </a:r>
            <a:r>
              <a:rPr lang="en-US" sz="2800" dirty="0" smtClean="0"/>
              <a:t>		</a:t>
            </a:r>
            <a:r>
              <a:rPr lang="en-US" sz="2800" dirty="0" err="1" smtClean="0">
                <a:solidFill>
                  <a:srgbClr val="FF0000"/>
                </a:solidFill>
              </a:rPr>
              <a:t>vor</a:t>
            </a:r>
            <a:r>
              <a:rPr lang="en-US" sz="2800" dirty="0" err="1" smtClean="0"/>
              <a:t>schlagen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Inseparable prefixes include:</a:t>
            </a:r>
          </a:p>
          <a:p>
            <a:pPr marL="0" indent="0">
              <a:buNone/>
            </a:pPr>
            <a:r>
              <a:rPr lang="en-US" sz="2800" dirty="0" err="1" smtClean="0"/>
              <a:t>bekommen</a:t>
            </a:r>
            <a:r>
              <a:rPr lang="en-US" sz="2800" dirty="0" smtClean="0"/>
              <a:t>		</a:t>
            </a:r>
            <a:r>
              <a:rPr lang="en-US" sz="2800" dirty="0" err="1" smtClean="0"/>
              <a:t>erwarten</a:t>
            </a:r>
            <a:r>
              <a:rPr lang="en-US" sz="2800" dirty="0" smtClean="0"/>
              <a:t>		</a:t>
            </a:r>
            <a:r>
              <a:rPr lang="en-US" sz="2800" dirty="0" err="1" smtClean="0"/>
              <a:t>vergessen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empfehlen</a:t>
            </a:r>
            <a:r>
              <a:rPr lang="en-US" sz="2800" dirty="0" smtClean="0"/>
              <a:t>		</a:t>
            </a:r>
            <a:r>
              <a:rPr lang="en-US" sz="2800" dirty="0" err="1" smtClean="0"/>
              <a:t>gefallen</a:t>
            </a:r>
            <a:r>
              <a:rPr lang="en-US" sz="2800" dirty="0" smtClean="0"/>
              <a:t>		</a:t>
            </a:r>
            <a:r>
              <a:rPr lang="en-US" sz="2800" dirty="0" err="1" smtClean="0"/>
              <a:t>zerstören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err="1" smtClean="0"/>
              <a:t>entscheiden</a:t>
            </a:r>
            <a:r>
              <a:rPr lang="en-US" sz="2800" dirty="0" smtClean="0"/>
              <a:t>		</a:t>
            </a:r>
            <a:r>
              <a:rPr lang="en-US" sz="2800" dirty="0" err="1" smtClean="0"/>
              <a:t>misstrauen</a:t>
            </a:r>
            <a:endParaRPr lang="en-US" sz="28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Separable Verbs</a:t>
            </a:r>
            <a:endParaRPr lang="en-US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6019800" y="5334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775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können</a:t>
            </a:r>
            <a:r>
              <a:rPr lang="en-US" dirty="0" smtClean="0"/>
              <a:t> – to be able to/can			</a:t>
            </a:r>
          </a:p>
          <a:p>
            <a:pPr marL="0" indent="0">
              <a:buNone/>
            </a:pPr>
            <a:r>
              <a:rPr lang="en-US" dirty="0" err="1" smtClean="0"/>
              <a:t>mögen</a:t>
            </a:r>
            <a:r>
              <a:rPr lang="en-US" dirty="0" smtClean="0"/>
              <a:t> – to like</a:t>
            </a:r>
          </a:p>
          <a:p>
            <a:pPr marL="0" indent="0">
              <a:buNone/>
            </a:pPr>
            <a:r>
              <a:rPr lang="en-US" dirty="0" err="1" smtClean="0"/>
              <a:t>dürfen</a:t>
            </a:r>
            <a:r>
              <a:rPr lang="en-US" dirty="0" smtClean="0"/>
              <a:t> – to be allowed to/may	</a:t>
            </a:r>
          </a:p>
          <a:p>
            <a:pPr marL="0" indent="0">
              <a:buNone/>
            </a:pPr>
            <a:r>
              <a:rPr lang="en-US" dirty="0" err="1" smtClean="0"/>
              <a:t>müßen</a:t>
            </a:r>
            <a:r>
              <a:rPr lang="en-US" dirty="0" smtClean="0"/>
              <a:t> – to have to/must</a:t>
            </a:r>
          </a:p>
          <a:p>
            <a:pPr marL="0" indent="0">
              <a:buNone/>
            </a:pPr>
            <a:r>
              <a:rPr lang="en-US" dirty="0" err="1" smtClean="0"/>
              <a:t>sollen</a:t>
            </a:r>
            <a:r>
              <a:rPr lang="en-US" dirty="0" smtClean="0"/>
              <a:t> – supposed to/should</a:t>
            </a:r>
          </a:p>
          <a:p>
            <a:pPr marL="0" indent="0">
              <a:buNone/>
            </a:pPr>
            <a:r>
              <a:rPr lang="en-US" dirty="0" err="1" smtClean="0"/>
              <a:t>wollen</a:t>
            </a:r>
            <a:r>
              <a:rPr lang="en-US" dirty="0" smtClean="0"/>
              <a:t> – to want </a:t>
            </a:r>
          </a:p>
          <a:p>
            <a:pPr marL="0" indent="0">
              <a:buNone/>
            </a:pPr>
            <a:r>
              <a:rPr lang="en-US" dirty="0" err="1" smtClean="0"/>
              <a:t>möchten</a:t>
            </a:r>
            <a:r>
              <a:rPr lang="en-US" dirty="0" smtClean="0"/>
              <a:t> – would like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6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166" y="1295401"/>
            <a:ext cx="8915400" cy="4190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können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kann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kannst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kann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mögen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mag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magst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mag</a:t>
            </a:r>
          </a:p>
          <a:p>
            <a:pPr marL="0" indent="0">
              <a:buNone/>
            </a:pPr>
            <a:r>
              <a:rPr lang="en-US" dirty="0" err="1" smtClean="0"/>
              <a:t>dürfen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darf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darfst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darf</a:t>
            </a:r>
            <a:endParaRPr lang="en-US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müßen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muss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musst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muss</a:t>
            </a:r>
          </a:p>
          <a:p>
            <a:pPr marL="0" indent="0">
              <a:buNone/>
            </a:pPr>
            <a:r>
              <a:rPr lang="en-US" dirty="0" err="1" smtClean="0"/>
              <a:t>sollen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soll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sollst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soll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err="1" smtClean="0"/>
              <a:t>wollen</a:t>
            </a:r>
            <a:r>
              <a:rPr lang="en-US" dirty="0" smtClean="0"/>
              <a:t>	</a:t>
            </a:r>
            <a:r>
              <a:rPr lang="en-US" u="sng" dirty="0" err="1" smtClean="0"/>
              <a:t>ich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will</a:t>
            </a:r>
            <a:r>
              <a:rPr lang="en-US" dirty="0" smtClean="0"/>
              <a:t>	</a:t>
            </a:r>
            <a:r>
              <a:rPr lang="en-US" u="sng" dirty="0" smtClean="0"/>
              <a:t>du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willst</a:t>
            </a:r>
            <a:r>
              <a:rPr lang="en-US" dirty="0" smtClean="0"/>
              <a:t>	</a:t>
            </a:r>
            <a:r>
              <a:rPr lang="en-US" u="sng" dirty="0" smtClean="0"/>
              <a:t>er/sie/</a:t>
            </a:r>
            <a:r>
              <a:rPr lang="en-US" u="sng" dirty="0" err="1" smtClean="0"/>
              <a:t>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will</a:t>
            </a:r>
          </a:p>
          <a:p>
            <a:pPr marL="0" indent="0">
              <a:buNone/>
            </a:pPr>
            <a:r>
              <a:rPr lang="en-US" dirty="0" err="1" smtClean="0"/>
              <a:t>möchten</a:t>
            </a:r>
            <a:r>
              <a:rPr lang="en-US" dirty="0" smtClean="0"/>
              <a:t>	</a:t>
            </a:r>
            <a:r>
              <a:rPr lang="en-US" sz="2800" u="sng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möchte</a:t>
            </a:r>
            <a:r>
              <a:rPr lang="en-US" sz="2800" dirty="0" smtClean="0"/>
              <a:t>	</a:t>
            </a:r>
            <a:r>
              <a:rPr lang="en-US" sz="2800" u="sng" dirty="0" smtClean="0"/>
              <a:t>du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möchtest</a:t>
            </a:r>
            <a:r>
              <a:rPr lang="en-US" sz="2800" dirty="0" smtClean="0"/>
              <a:t>	  </a:t>
            </a:r>
            <a:r>
              <a:rPr lang="en-US" sz="2800" u="sng" dirty="0" smtClean="0"/>
              <a:t>er/sie/</a:t>
            </a:r>
            <a:r>
              <a:rPr lang="en-US" sz="2800" u="sng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möchte</a:t>
            </a:r>
            <a:endParaRPr lang="en-US" sz="2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522893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(The </a:t>
            </a:r>
            <a:r>
              <a:rPr lang="en-US" sz="2800" b="1" dirty="0" err="1" smtClean="0"/>
              <a:t>ich</a:t>
            </a:r>
            <a:r>
              <a:rPr lang="en-US" sz="2800" b="1" dirty="0" smtClean="0"/>
              <a:t> and er/sie/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forms always have the same conjugation!)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824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 modal verb conjugations for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Sie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COMPLETELY REGULAR!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52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Können</a:t>
            </a:r>
            <a:r>
              <a:rPr lang="en-US" dirty="0" smtClean="0"/>
              <a:t>			these are the verb#1</a:t>
            </a:r>
          </a:p>
          <a:p>
            <a:pPr marL="0" indent="0">
              <a:buNone/>
            </a:pPr>
            <a:r>
              <a:rPr lang="en-US" dirty="0" err="1" smtClean="0"/>
              <a:t>Mögen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Dürfen</a:t>
            </a:r>
            <a:r>
              <a:rPr lang="en-US" dirty="0" smtClean="0"/>
              <a:t>			they verb other verbs</a:t>
            </a:r>
          </a:p>
          <a:p>
            <a:pPr marL="0" indent="0">
              <a:buNone/>
            </a:pPr>
            <a:r>
              <a:rPr lang="en-US" dirty="0" err="1" smtClean="0"/>
              <a:t>Müßen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Sollen</a:t>
            </a:r>
            <a:r>
              <a:rPr lang="en-US" dirty="0" smtClean="0"/>
              <a:t>			the other verb is verb#2</a:t>
            </a:r>
          </a:p>
          <a:p>
            <a:pPr marL="0" indent="0">
              <a:buNone/>
            </a:pPr>
            <a:r>
              <a:rPr lang="en-US" dirty="0" err="1" smtClean="0"/>
              <a:t>Wollen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Möchten</a:t>
            </a:r>
            <a:r>
              <a:rPr lang="en-US" dirty="0" smtClean="0"/>
              <a:t>		verb#2 goes to the end in its 				unconjugated, infinitive form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0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51" y="37171"/>
            <a:ext cx="8229600" cy="1143000"/>
          </a:xfrm>
        </p:spPr>
        <p:txBody>
          <a:bodyPr/>
          <a:lstStyle/>
          <a:p>
            <a:r>
              <a:rPr lang="en-US" dirty="0" smtClean="0"/>
              <a:t>Modal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51" y="15240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Ich </a:t>
            </a:r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essen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Ich </a:t>
            </a:r>
            <a:r>
              <a:rPr lang="en-US" sz="2800" dirty="0" smtClean="0">
                <a:solidFill>
                  <a:srgbClr val="FF0000"/>
                </a:solidFill>
              </a:rPr>
              <a:t>will</a:t>
            </a:r>
            <a:r>
              <a:rPr lang="en-US" sz="2800" dirty="0" smtClean="0"/>
              <a:t> </a:t>
            </a:r>
            <a:r>
              <a:rPr lang="en-US" sz="2800" dirty="0" err="1" smtClean="0"/>
              <a:t>Brot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essen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Ihr </a:t>
            </a:r>
            <a:r>
              <a:rPr lang="en-US" sz="2800" dirty="0" err="1">
                <a:solidFill>
                  <a:srgbClr val="FF0000"/>
                </a:solidFill>
              </a:rPr>
              <a:t>dürft</a:t>
            </a:r>
            <a:r>
              <a:rPr lang="en-US" sz="2800" dirty="0"/>
              <a:t> Tee </a:t>
            </a:r>
            <a:r>
              <a:rPr lang="en-US" sz="2800" dirty="0" err="1">
                <a:solidFill>
                  <a:srgbClr val="00B0F0"/>
                </a:solidFill>
              </a:rPr>
              <a:t>trinken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Wir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sollen</a:t>
            </a:r>
            <a:r>
              <a:rPr lang="en-US" sz="2800" dirty="0" smtClean="0"/>
              <a:t> </a:t>
            </a:r>
            <a:r>
              <a:rPr lang="en-US" sz="2800" dirty="0" err="1" smtClean="0"/>
              <a:t>Hausaufgaben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machen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Sie </a:t>
            </a:r>
            <a:r>
              <a:rPr lang="en-US" sz="2800" dirty="0" err="1" smtClean="0">
                <a:solidFill>
                  <a:srgbClr val="FF0000"/>
                </a:solidFill>
              </a:rPr>
              <a:t>müßen</a:t>
            </a:r>
            <a:r>
              <a:rPr lang="en-US" sz="2800" dirty="0" smtClean="0"/>
              <a:t> eine </a:t>
            </a:r>
            <a:r>
              <a:rPr lang="en-US" sz="2800" dirty="0" err="1" smtClean="0"/>
              <a:t>Prüfung</a:t>
            </a:r>
            <a:r>
              <a:rPr lang="en-US" sz="2800" dirty="0" smtClean="0"/>
              <a:t> am </a:t>
            </a:r>
            <a:r>
              <a:rPr lang="en-US" sz="2800" dirty="0" err="1" smtClean="0"/>
              <a:t>Dienstag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schreiben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8351" y="1066800"/>
            <a:ext cx="8253761" cy="5491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verb#1	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F0"/>
                </a:solidFill>
              </a:rPr>
              <a:t>verb#2</a:t>
            </a:r>
            <a:r>
              <a:rPr lang="en-US" dirty="0" smtClean="0"/>
              <a:t> (at the end, AND infinitive)</a:t>
            </a:r>
            <a:endParaRPr lang="en-US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6172200" y="32766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585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Super simple! There is only 1 verb we need for future tense in German – werden!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b="1" dirty="0" smtClean="0"/>
              <a:t>conjugates</a:t>
            </a:r>
            <a:r>
              <a:rPr lang="en-US" dirty="0" smtClean="0"/>
              <a:t> </a:t>
            </a:r>
            <a:r>
              <a:rPr lang="en-US" dirty="0" err="1" smtClean="0"/>
              <a:t>sorta</a:t>
            </a:r>
            <a:r>
              <a:rPr lang="en-US" dirty="0" smtClean="0"/>
              <a:t> like an irregular verb,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it </a:t>
            </a:r>
            <a:r>
              <a:rPr lang="en-US" b="1" dirty="0" smtClean="0"/>
              <a:t>operates</a:t>
            </a:r>
            <a:r>
              <a:rPr lang="en-US" dirty="0" smtClean="0"/>
              <a:t> JUST like a modal verb!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4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915400" cy="2209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2 things do modal verbs always do to a sentence?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They send the other verb to the end</a:t>
            </a:r>
          </a:p>
          <a:p>
            <a:pPr marL="0" indent="0">
              <a:buNone/>
            </a:pPr>
            <a:r>
              <a:rPr lang="en-US" dirty="0" smtClean="0"/>
              <a:t>2. They make that verb become infinitive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267200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sub.	   verb#1	  DO	      T M P 	  verb#2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4953000"/>
            <a:ext cx="853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werden as verb#1 ↑		other verb, at end ↑</a:t>
            </a:r>
          </a:p>
          <a:p>
            <a:r>
              <a:rPr lang="en-US" sz="2600" dirty="0"/>
              <a:t>	</a:t>
            </a:r>
            <a:r>
              <a:rPr lang="en-US" sz="2600" dirty="0" smtClean="0"/>
              <a:t>				and infinitive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0364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Let’s conjugate and look at some examples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514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werden – to _____________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528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ich</a:t>
            </a:r>
            <a:r>
              <a:rPr lang="en-US" dirty="0" smtClean="0"/>
              <a:t>				</a:t>
            </a: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du				</a:t>
            </a: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/</a:t>
            </a:r>
            <a:r>
              <a:rPr lang="en-US" dirty="0" err="1" smtClean="0"/>
              <a:t>es</a:t>
            </a:r>
            <a:r>
              <a:rPr lang="en-US" dirty="0" smtClean="0"/>
              <a:t>			</a:t>
            </a:r>
            <a:r>
              <a:rPr lang="en-US" dirty="0" err="1" smtClean="0"/>
              <a:t>sie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Sie</a:t>
            </a:r>
            <a:endParaRPr lang="en-US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3352800"/>
            <a:ext cx="76200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err="1" smtClean="0"/>
              <a:t>werde</a:t>
            </a:r>
            <a:r>
              <a:rPr lang="en-US" dirty="0" smtClean="0"/>
              <a:t>			werden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	</a:t>
            </a:r>
            <a:r>
              <a:rPr lang="en-US" dirty="0" err="1" smtClean="0"/>
              <a:t>wirst</a:t>
            </a:r>
            <a:r>
              <a:rPr lang="en-US" dirty="0" smtClean="0"/>
              <a:t>				</a:t>
            </a:r>
            <a:r>
              <a:rPr lang="en-US" dirty="0" err="1" smtClean="0"/>
              <a:t>werdet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		</a:t>
            </a:r>
            <a:r>
              <a:rPr lang="en-US" dirty="0" err="1" smtClean="0"/>
              <a:t>wird</a:t>
            </a:r>
            <a:r>
              <a:rPr lang="en-US" dirty="0"/>
              <a:t>	</a:t>
            </a:r>
            <a:r>
              <a:rPr lang="en-US" dirty="0" smtClean="0"/>
              <a:t>		werden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				werden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2463225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become </a:t>
            </a:r>
            <a:r>
              <a:rPr lang="en-US" sz="2400" dirty="0" smtClean="0"/>
              <a:t>(or will in the future)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00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Tense (</a:t>
            </a:r>
            <a:r>
              <a:rPr lang="en-US" dirty="0" err="1" smtClean="0"/>
              <a:t>Beispiele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werde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Ein</a:t>
            </a:r>
            <a:r>
              <a:rPr lang="en-US" dirty="0" smtClean="0"/>
              <a:t> Hund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Sie</a:t>
            </a:r>
            <a:r>
              <a:rPr lang="en-US" dirty="0" smtClean="0"/>
              <a:t> werden die </a:t>
            </a:r>
            <a:r>
              <a:rPr lang="en-US" dirty="0" err="1" smtClean="0"/>
              <a:t>Katze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Werdet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die </a:t>
            </a:r>
            <a:r>
              <a:rPr lang="en-US" dirty="0" err="1" smtClean="0"/>
              <a:t>Katze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6172200" y="3863181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Verb Central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85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84446"/>
            <a:ext cx="23622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null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eins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zwei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drei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vier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fünf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sechs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</a:rPr>
              <a:t>s</a:t>
            </a:r>
            <a:r>
              <a:rPr lang="en-US" dirty="0" err="1" smtClean="0">
                <a:solidFill>
                  <a:srgbClr val="00B050"/>
                </a:solidFill>
              </a:rPr>
              <a:t>ieben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acht</a:t>
            </a:r>
            <a:r>
              <a:rPr lang="en-US" dirty="0" smtClean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neun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zehn</a:t>
            </a:r>
            <a:r>
              <a:rPr lang="en-US" dirty="0" smtClean="0">
                <a:solidFill>
                  <a:srgbClr val="00B050"/>
                </a:solidFill>
              </a:rPr>
              <a:t>		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214735"/>
            <a:ext cx="2133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B050"/>
                </a:solidFill>
              </a:rPr>
              <a:t>0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1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2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3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4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5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6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7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8</a:t>
            </a:r>
            <a:endParaRPr lang="en-US" sz="3000" dirty="0">
              <a:solidFill>
                <a:srgbClr val="00B050"/>
              </a:solidFill>
            </a:endParaRPr>
          </a:p>
          <a:p>
            <a:r>
              <a:rPr lang="en-US" sz="3000" dirty="0" smtClean="0">
                <a:solidFill>
                  <a:srgbClr val="00B050"/>
                </a:solidFill>
              </a:rPr>
              <a:t>9</a:t>
            </a:r>
          </a:p>
          <a:p>
            <a:r>
              <a:rPr lang="en-US" sz="3000" dirty="0" smtClean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1676400"/>
            <a:ext cx="990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11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12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13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14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16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17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18</a:t>
            </a: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19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0" y="1683097"/>
            <a:ext cx="1752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accent6">
                    <a:lumMod val="75000"/>
                  </a:schemeClr>
                </a:solidFill>
              </a:rPr>
              <a:t>elf</a:t>
            </a: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zwölf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dreizehn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vierzehn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fünfzehn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sechzehn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siebzehn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achtzehn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neunzehn</a:t>
            </a:r>
            <a:endParaRPr lang="en-US" sz="3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3000" dirty="0" err="1" smtClean="0">
                <a:solidFill>
                  <a:schemeClr val="accent6">
                    <a:lumMod val="75000"/>
                  </a:schemeClr>
                </a:solidFill>
              </a:rPr>
              <a:t>zwanzig</a:t>
            </a:r>
            <a:endParaRPr lang="en-US" sz="3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1710447"/>
            <a:ext cx="68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 smtClean="0">
              <a:solidFill>
                <a:srgbClr val="00B0F0"/>
              </a:solidFill>
            </a:endParaRPr>
          </a:p>
          <a:p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smtClean="0">
                <a:solidFill>
                  <a:srgbClr val="00B0F0"/>
                </a:solidFill>
              </a:rPr>
              <a:t>30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40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50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60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70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80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90</a:t>
            </a:r>
            <a:endParaRPr lang="en-US" sz="3000" dirty="0">
              <a:solidFill>
                <a:srgbClr val="00B0F0"/>
              </a:solidFill>
            </a:endParaRPr>
          </a:p>
          <a:p>
            <a:endParaRPr lang="en-US" sz="3000" dirty="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590800"/>
            <a:ext cx="1905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00B0F0"/>
                </a:solidFill>
              </a:rPr>
              <a:t>dreißig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vierzig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fünfzig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sechzig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siebzig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achtzig</a:t>
            </a:r>
            <a:endParaRPr lang="en-US" sz="3000" dirty="0" smtClean="0">
              <a:solidFill>
                <a:srgbClr val="00B0F0"/>
              </a:solidFill>
            </a:endParaRPr>
          </a:p>
          <a:p>
            <a:r>
              <a:rPr lang="en-US" sz="3000" dirty="0" err="1" smtClean="0">
                <a:solidFill>
                  <a:srgbClr val="00B0F0"/>
                </a:solidFill>
              </a:rPr>
              <a:t>neunzig</a:t>
            </a:r>
            <a:endParaRPr lang="en-US" sz="3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83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45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5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5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5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50" decel="100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50" decel="100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50" decel="100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00"/>
                            </p:stCondLst>
                            <p:childTnLst>
                              <p:par>
                                <p:cTn id="1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50" decel="100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3000"/>
                            </p:stCondLst>
                            <p:childTnLst>
                              <p:par>
                                <p:cTn id="1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0"/>
                            </p:stCondLst>
                            <p:childTnLst>
                              <p:par>
                                <p:cTn id="18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6000"/>
                            </p:stCondLst>
                            <p:childTnLst>
                              <p:par>
                                <p:cTn id="18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 uiExpand="1" build="p"/>
      <p:bldP spid="9" grpId="0"/>
      <p:bldP spid="1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Commands!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838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Who can we command in German? </a:t>
            </a:r>
          </a:p>
          <a:p>
            <a:pPr marL="0" indent="0" algn="ctr">
              <a:buNone/>
            </a:pPr>
            <a:r>
              <a:rPr lang="en-US" dirty="0" smtClean="0"/>
              <a:t>Click on each pronoun to find out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11" name="Action Button: Custom 10">
            <a:hlinkClick r:id="" action="ppaction://noaction" highlightClick="1"/>
          </p:cNvPr>
          <p:cNvSpPr/>
          <p:nvPr/>
        </p:nvSpPr>
        <p:spPr>
          <a:xfrm>
            <a:off x="990600" y="2133600"/>
            <a:ext cx="15240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ich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Action Button: Custom 11">
            <a:hlinkClick r:id="" action="ppaction://noaction" highlightClick="1"/>
          </p:cNvPr>
          <p:cNvSpPr/>
          <p:nvPr/>
        </p:nvSpPr>
        <p:spPr>
          <a:xfrm>
            <a:off x="990600" y="3276600"/>
            <a:ext cx="15240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du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Action Button: Custom 12">
            <a:hlinkClick r:id="" action="ppaction://noaction" highlightClick="1"/>
          </p:cNvPr>
          <p:cNvSpPr/>
          <p:nvPr/>
        </p:nvSpPr>
        <p:spPr>
          <a:xfrm>
            <a:off x="990600" y="4434191"/>
            <a:ext cx="28194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er</a:t>
            </a:r>
            <a:r>
              <a:rPr lang="en-US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</a:rPr>
              <a:t>sie</a:t>
            </a:r>
            <a:r>
              <a:rPr lang="en-US" sz="4000" dirty="0" smtClean="0">
                <a:solidFill>
                  <a:schemeClr val="tx1"/>
                </a:solidFill>
              </a:rPr>
              <a:t>/</a:t>
            </a:r>
            <a:r>
              <a:rPr lang="en-US" sz="4000" dirty="0" err="1" smtClean="0">
                <a:solidFill>
                  <a:schemeClr val="tx1"/>
                </a:solidFill>
              </a:rPr>
              <a:t>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" action="ppaction://noaction" highlightClick="1"/>
          </p:cNvPr>
          <p:cNvSpPr/>
          <p:nvPr/>
        </p:nvSpPr>
        <p:spPr>
          <a:xfrm>
            <a:off x="4800600" y="2133600"/>
            <a:ext cx="15240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wir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Action Button: Custom 14">
            <a:hlinkClick r:id="" action="ppaction://noaction" highlightClick="1"/>
          </p:cNvPr>
          <p:cNvSpPr/>
          <p:nvPr/>
        </p:nvSpPr>
        <p:spPr>
          <a:xfrm>
            <a:off x="4800600" y="3276600"/>
            <a:ext cx="15240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ihr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Action Button: Custom 15">
            <a:hlinkClick r:id="" action="ppaction://noaction" highlightClick="1"/>
          </p:cNvPr>
          <p:cNvSpPr/>
          <p:nvPr/>
        </p:nvSpPr>
        <p:spPr>
          <a:xfrm>
            <a:off x="4800600" y="4434191"/>
            <a:ext cx="16002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sie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7" name="Action Button: Custom 16">
            <a:hlinkClick r:id="" action="ppaction://noaction" highlightClick="1"/>
          </p:cNvPr>
          <p:cNvSpPr/>
          <p:nvPr/>
        </p:nvSpPr>
        <p:spPr>
          <a:xfrm>
            <a:off x="4800600" y="5565842"/>
            <a:ext cx="1600200" cy="990600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Sie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-0.01111 L 3.33333E-6 -0.06111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00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0.01111 L -3.33333E-6 -0.06111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00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spielen</a:t>
            </a:r>
            <a:r>
              <a:rPr lang="en-US" dirty="0" smtClean="0"/>
              <a:t> (regular verb)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spielen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wir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spiel!	Ihr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spielt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Sie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spielen</a:t>
            </a:r>
            <a:r>
              <a:rPr lang="en-US" dirty="0" smtClean="0">
                <a:sym typeface="Wingdings" panose="05000000000000000000" pitchFamily="2" charset="2"/>
              </a:rPr>
              <a:t> Sie!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1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essen</a:t>
            </a:r>
            <a:r>
              <a:rPr lang="en-US" dirty="0" smtClean="0"/>
              <a:t> (irregular verb)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essen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wir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iss</a:t>
            </a:r>
            <a:r>
              <a:rPr lang="en-US" dirty="0" smtClean="0"/>
              <a:t>!		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esst</a:t>
            </a:r>
            <a:r>
              <a:rPr lang="en-US" dirty="0" smtClean="0">
                <a:sym typeface="Wingdings" panose="05000000000000000000" pitchFamily="2" charset="2"/>
              </a:rPr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Sie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essen</a:t>
            </a:r>
            <a:r>
              <a:rPr lang="en-US" dirty="0" smtClean="0">
                <a:sym typeface="Wingdings" panose="05000000000000000000" pitchFamily="2" charset="2"/>
              </a:rPr>
              <a:t> Sie!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1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aufräumen</a:t>
            </a:r>
            <a:r>
              <a:rPr lang="en-US" dirty="0" smtClean="0"/>
              <a:t> (separable verb)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räumen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wir</a:t>
            </a:r>
            <a:r>
              <a:rPr lang="en-US" dirty="0" smtClean="0">
                <a:sym typeface="Wingdings" panose="05000000000000000000" pitchFamily="2" charset="2"/>
              </a:rPr>
              <a:t> auf!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du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räum</a:t>
            </a:r>
            <a:r>
              <a:rPr lang="en-US" dirty="0" smtClean="0"/>
              <a:t> auf!		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räumt</a:t>
            </a:r>
            <a:r>
              <a:rPr lang="en-US" dirty="0" smtClean="0">
                <a:sym typeface="Wingdings" panose="05000000000000000000" pitchFamily="2" charset="2"/>
              </a:rPr>
              <a:t> auf!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	Sie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räum</a:t>
            </a:r>
            <a:r>
              <a:rPr lang="en-US" dirty="0" err="1" smtClean="0">
                <a:sym typeface="Wingdings" panose="05000000000000000000" pitchFamily="2" charset="2"/>
              </a:rPr>
              <a:t>en</a:t>
            </a:r>
            <a:r>
              <a:rPr lang="en-US" dirty="0" smtClean="0">
                <a:sym typeface="Wingdings" panose="05000000000000000000" pitchFamily="2" charset="2"/>
              </a:rPr>
              <a:t> Sie auf!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2590800" y="5201037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234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5943600" cy="51355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Just like your chart!</a:t>
            </a:r>
          </a:p>
          <a:p>
            <a:pPr marL="0" indent="0">
              <a:buNone/>
            </a:pPr>
            <a:r>
              <a:rPr lang="en-US" dirty="0" err="1" smtClean="0"/>
              <a:t>ich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</a:t>
            </a:r>
          </a:p>
          <a:p>
            <a:pPr marL="0" indent="0">
              <a:buNone/>
            </a:pPr>
            <a:r>
              <a:rPr lang="en-US" dirty="0" smtClean="0"/>
              <a:t>er</a:t>
            </a:r>
          </a:p>
          <a:p>
            <a:pPr marL="0" indent="0">
              <a:buNone/>
            </a:pPr>
            <a:r>
              <a:rPr lang="en-US" dirty="0" smtClean="0"/>
              <a:t>sie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wir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sie</a:t>
            </a:r>
          </a:p>
          <a:p>
            <a:pPr marL="0" indent="0">
              <a:buNone/>
            </a:pPr>
            <a:r>
              <a:rPr lang="en-US" dirty="0" smtClean="0"/>
              <a:t>Sie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1417638"/>
            <a:ext cx="5943600" cy="5135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mich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dich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ihn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sie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es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uns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euch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sie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Sie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14800" y="1417638"/>
            <a:ext cx="5943600" cy="5135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The columns are related!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I, 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y</a:t>
            </a:r>
            <a:r>
              <a:rPr lang="en-US" dirty="0" smtClean="0"/>
              <a:t>ou, you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he, him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she, her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it, it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we, us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y’all</a:t>
            </a:r>
            <a:r>
              <a:rPr lang="en-US" dirty="0" smtClean="0"/>
              <a:t>, </a:t>
            </a:r>
            <a:r>
              <a:rPr lang="en-US" dirty="0" err="1" smtClean="0"/>
              <a:t>y’all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they, them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you, you (formal)</a:t>
            </a:r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6306015" y="35814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903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Pronouns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05200" y="1295400"/>
            <a:ext cx="52578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They go right along with their matching pronouns.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ALL OF THEM ARE “EIN“ WORDS! They must take “ein” word endings.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Even if they don’t have “ein” in the word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71600" y="1219200"/>
            <a:ext cx="24765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my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his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her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its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our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y’all’s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their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Your </a:t>
            </a:r>
            <a:r>
              <a:rPr lang="en-US" sz="1800" dirty="0" smtClean="0"/>
              <a:t>(formal)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49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408423" y="22098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55465"/>
              </p:ext>
            </p:extLst>
          </p:nvPr>
        </p:nvGraphicFramePr>
        <p:xfrm>
          <a:off x="609600" y="1143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2741863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1489647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31859203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498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19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72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3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1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607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30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y’all’s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399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034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your</a:t>
                      </a:r>
                      <a:r>
                        <a:rPr lang="en-US" baseline="0" dirty="0" smtClean="0"/>
                        <a:t> (formal)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97941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7064" y="1524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18933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dein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367064" y="226437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sein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26337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67064" y="300388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37321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67064" y="37182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euer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408756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446948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151141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mein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67136" y="188074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dein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225178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67136" y="262111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299130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ein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67136" y="336063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unser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70564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euer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67136" y="407497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67136" y="44568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Ihr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40704" y="1524000"/>
            <a:ext cx="107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ending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35840" y="1893332"/>
            <a:ext cx="10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ending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0704" y="2264370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035840" y="2633702"/>
            <a:ext cx="100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0704" y="3003887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35840" y="3373219"/>
            <a:ext cx="115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040704" y="3718232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35840" y="4087564"/>
            <a:ext cx="10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035840" y="4469482"/>
            <a:ext cx="100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155659" y="1524000"/>
            <a:ext cx="107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ending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150795" y="1893332"/>
            <a:ext cx="10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ending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155659" y="2264370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150795" y="2633702"/>
            <a:ext cx="100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155659" y="3003887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150795" y="3373219"/>
            <a:ext cx="115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55659" y="3718232"/>
            <a:ext cx="997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50795" y="4087564"/>
            <a:ext cx="10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50795" y="4469482"/>
            <a:ext cx="100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 </a:t>
            </a:r>
            <a:r>
              <a:rPr lang="en-US" dirty="0" smtClean="0"/>
              <a:t>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Nominative is ALWAYS for things that DO a verb!</a:t>
            </a:r>
          </a:p>
          <a:p>
            <a:pPr marL="0" indent="0">
              <a:buNone/>
            </a:pPr>
            <a:r>
              <a:rPr lang="en-US" dirty="0" smtClean="0"/>
              <a:t>This is called a subject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can be people, animals, inanimate objects, or even concepts. ANYTHING that does a verb.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Even being, existing, is a verb! “I am…” </a:t>
            </a:r>
            <a:r>
              <a:rPr lang="en-US" dirty="0" smtClean="0">
                <a:sym typeface="Wingdings" panose="05000000000000000000" pitchFamily="2" charset="2"/>
              </a:rPr>
              <a:t> am is the verb, I am </a:t>
            </a:r>
            <a:r>
              <a:rPr lang="en-US" dirty="0" err="1" smtClean="0">
                <a:sym typeface="Wingdings" panose="05000000000000000000" pitchFamily="2" charset="2"/>
              </a:rPr>
              <a:t>amming</a:t>
            </a:r>
            <a:r>
              <a:rPr lang="en-US" dirty="0" smtClean="0">
                <a:sym typeface="Wingdings" panose="05000000000000000000" pitchFamily="2" charset="2"/>
              </a:rPr>
              <a:t>, therefore I am the subject doing the verb.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29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My dog</a:t>
            </a:r>
            <a:r>
              <a:rPr lang="en-US" dirty="0" smtClean="0"/>
              <a:t> eats pizza. (dog eating – dog is subject)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They</a:t>
            </a:r>
            <a:r>
              <a:rPr lang="en-US" dirty="0" smtClean="0"/>
              <a:t> are really nice! (they are – they is subject)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He</a:t>
            </a:r>
            <a:r>
              <a:rPr lang="en-US" dirty="0" smtClean="0"/>
              <a:t> sends me a message. (he sends – he is subject)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She</a:t>
            </a:r>
            <a:r>
              <a:rPr lang="en-US" dirty="0" smtClean="0"/>
              <a:t> is super tall. (she is – she is subject)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 smtClean="0"/>
              <a:t>On Saturday </a:t>
            </a:r>
            <a:r>
              <a:rPr lang="en-US" sz="2600" u="sng" dirty="0" smtClean="0"/>
              <a:t>we</a:t>
            </a:r>
            <a:r>
              <a:rPr lang="en-US" sz="2600" dirty="0" smtClean="0"/>
              <a:t>’re going to the store. (we going – we is subject)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162800" y="43434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039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Accusative is ALWAYS for things that GET </a:t>
            </a:r>
            <a:r>
              <a:rPr lang="en-US" dirty="0" err="1" smtClean="0"/>
              <a:t>verbed</a:t>
            </a:r>
            <a:r>
              <a:rPr lang="en-US" dirty="0" smtClean="0"/>
              <a:t>! This is called a direct object.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Also used with accusative prepositions.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can be ANYTHING! People, inanimate objects, concepts. ANYTHING that gets </a:t>
            </a:r>
            <a:r>
              <a:rPr lang="en-US" dirty="0" err="1" smtClean="0"/>
              <a:t>verbed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numbers work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5</a:t>
            </a:r>
            <a:r>
              <a:rPr lang="en-US" sz="4800" dirty="0" smtClean="0">
                <a:solidFill>
                  <a:srgbClr val="FF0000"/>
                </a:solidFill>
              </a:rPr>
              <a:t>4</a:t>
            </a:r>
            <a:r>
              <a:rPr lang="en-US" sz="4800" dirty="0" smtClean="0"/>
              <a:t> = </a:t>
            </a:r>
            <a:r>
              <a:rPr lang="en-US" sz="4800" dirty="0" err="1" smtClean="0">
                <a:solidFill>
                  <a:srgbClr val="FF0000"/>
                </a:solidFill>
              </a:rPr>
              <a:t>vier</a:t>
            </a:r>
            <a:r>
              <a:rPr lang="en-US" sz="4800" dirty="0" err="1" smtClean="0"/>
              <a:t>und</a:t>
            </a:r>
            <a:r>
              <a:rPr lang="en-US" sz="4800" dirty="0" err="1" smtClean="0">
                <a:solidFill>
                  <a:srgbClr val="00B0F0"/>
                </a:solidFill>
              </a:rPr>
              <a:t>fünfzig</a:t>
            </a:r>
            <a:endParaRPr lang="en-US" sz="4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9</a:t>
            </a:r>
            <a:r>
              <a:rPr lang="en-US" sz="4800" dirty="0" smtClean="0">
                <a:solidFill>
                  <a:srgbClr val="FF0000"/>
                </a:solidFill>
              </a:rPr>
              <a:t>3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err="1" smtClean="0">
                <a:solidFill>
                  <a:srgbClr val="FF0000"/>
                </a:solidFill>
              </a:rPr>
              <a:t>drei</a:t>
            </a:r>
            <a:r>
              <a:rPr lang="en-US" sz="4800" dirty="0" err="1" smtClean="0"/>
              <a:t>und</a:t>
            </a:r>
            <a:r>
              <a:rPr lang="en-US" sz="4800" dirty="0" err="1" smtClean="0">
                <a:solidFill>
                  <a:srgbClr val="00B0F0"/>
                </a:solidFill>
              </a:rPr>
              <a:t>neunzig</a:t>
            </a:r>
            <a:endParaRPr lang="en-US" sz="4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4</a:t>
            </a:r>
            <a:r>
              <a:rPr lang="en-US" sz="4800" dirty="0" smtClean="0">
                <a:solidFill>
                  <a:srgbClr val="FF0000"/>
                </a:solidFill>
              </a:rPr>
              <a:t>8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err="1" smtClean="0">
                <a:solidFill>
                  <a:srgbClr val="FF0000"/>
                </a:solidFill>
              </a:rPr>
              <a:t>acht</a:t>
            </a:r>
            <a:r>
              <a:rPr lang="en-US" sz="4800" dirty="0" err="1" smtClean="0"/>
              <a:t>und</a:t>
            </a:r>
            <a:r>
              <a:rPr lang="en-US" sz="4800" dirty="0" err="1" smtClean="0">
                <a:solidFill>
                  <a:srgbClr val="00B0F0"/>
                </a:solidFill>
              </a:rPr>
              <a:t>vierzig</a:t>
            </a:r>
            <a:endParaRPr lang="en-US" sz="4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7</a:t>
            </a:r>
            <a:r>
              <a:rPr lang="en-US" sz="4800" dirty="0" smtClean="0">
                <a:solidFill>
                  <a:srgbClr val="FF0000"/>
                </a:solidFill>
              </a:rPr>
              <a:t>6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err="1" smtClean="0">
                <a:solidFill>
                  <a:srgbClr val="FF0000"/>
                </a:solidFill>
              </a:rPr>
              <a:t>sechs</a:t>
            </a:r>
            <a:r>
              <a:rPr lang="en-US" sz="4800" dirty="0" err="1" smtClean="0"/>
              <a:t>und</a:t>
            </a:r>
            <a:r>
              <a:rPr lang="en-US" sz="4800" dirty="0" err="1" smtClean="0">
                <a:solidFill>
                  <a:srgbClr val="00B0F0"/>
                </a:solidFill>
              </a:rPr>
              <a:t>siebzig</a:t>
            </a:r>
            <a:endParaRPr lang="en-US" sz="4800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3962400" y="5334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26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We buy </a:t>
            </a:r>
            <a:r>
              <a:rPr lang="en-US" sz="2800" u="sng" dirty="0" smtClean="0"/>
              <a:t>food</a:t>
            </a:r>
            <a:r>
              <a:rPr lang="en-US" sz="2800" dirty="0" smtClean="0"/>
              <a:t>. (food getting bought – food direct object)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She takes </a:t>
            </a:r>
            <a:r>
              <a:rPr lang="en-US" sz="2800" u="sng" dirty="0" smtClean="0"/>
              <a:t>her time</a:t>
            </a:r>
            <a:r>
              <a:rPr lang="en-US" sz="2800" dirty="0" smtClean="0"/>
              <a:t>. (time being taken – time direct object)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He crashes </a:t>
            </a:r>
            <a:r>
              <a:rPr lang="en-US" sz="2800" u="sng" dirty="0" smtClean="0"/>
              <a:t>the car</a:t>
            </a:r>
            <a:r>
              <a:rPr lang="en-US" sz="2800" dirty="0" smtClean="0"/>
              <a:t>. (car being crashed – car direct object)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 ride </a:t>
            </a:r>
            <a:r>
              <a:rPr lang="en-US" sz="2800" u="sng" dirty="0" smtClean="0"/>
              <a:t>a raptor</a:t>
            </a:r>
            <a:r>
              <a:rPr lang="en-US" sz="2800" dirty="0" smtClean="0"/>
              <a:t>. (raptor being ridden – raptor direct object)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Luke Skywalker falls down the pit. (NOPE! He doesn’t “fall the pit”. Therefore, no direct object here.)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3581400" y="3048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91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119627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Masculine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Feminine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Neuter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Nominative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Accusative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266122"/>
            <a:ext cx="8839200" cy="328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These are used to say “the” based on the noun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der </a:t>
            </a:r>
            <a:r>
              <a:rPr lang="en-US" sz="2800" dirty="0" err="1" smtClean="0"/>
              <a:t>Apfel</a:t>
            </a:r>
            <a:r>
              <a:rPr lang="en-US" sz="2800" dirty="0" smtClean="0"/>
              <a:t>, die </a:t>
            </a:r>
            <a:r>
              <a:rPr lang="en-US" sz="2800" dirty="0" err="1" smtClean="0"/>
              <a:t>Tante</a:t>
            </a:r>
            <a:r>
              <a:rPr lang="en-US" sz="2800" dirty="0" smtClean="0"/>
              <a:t>, das </a:t>
            </a:r>
            <a:r>
              <a:rPr lang="en-US" sz="2800" dirty="0" err="1" smtClean="0"/>
              <a:t>Buch</a:t>
            </a:r>
            <a:r>
              <a:rPr lang="en-US" sz="2800" dirty="0" smtClean="0"/>
              <a:t>, die </a:t>
            </a:r>
            <a:r>
              <a:rPr lang="en-US" sz="2800" dirty="0" err="1" smtClean="0"/>
              <a:t>Bücher</a:t>
            </a:r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If direct object and therefore accusative, the form changes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6934200" y="3813205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363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Ein Words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832100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Masculine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Feminine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Neuter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Nominative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keine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Accusative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einen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keine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266122"/>
            <a:ext cx="8229600" cy="3287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These are used to say “a” or “an”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ein </a:t>
            </a:r>
            <a:r>
              <a:rPr lang="en-US" sz="2800" dirty="0" err="1" smtClean="0"/>
              <a:t>Apfel</a:t>
            </a:r>
            <a:r>
              <a:rPr lang="en-US" sz="2800" dirty="0" smtClean="0"/>
              <a:t>, eine </a:t>
            </a:r>
            <a:r>
              <a:rPr lang="en-US" sz="2800" dirty="0" err="1" smtClean="0"/>
              <a:t>Tante</a:t>
            </a:r>
            <a:r>
              <a:rPr lang="en-US" sz="2800" dirty="0" smtClean="0"/>
              <a:t>, ein </a:t>
            </a:r>
            <a:r>
              <a:rPr lang="en-US" sz="2800" dirty="0" err="1" smtClean="0"/>
              <a:t>Buch</a:t>
            </a:r>
            <a:r>
              <a:rPr lang="en-US" sz="2800" dirty="0" smtClean="0"/>
              <a:t>, </a:t>
            </a:r>
            <a:r>
              <a:rPr lang="en-US" sz="2800" dirty="0" err="1" smtClean="0"/>
              <a:t>keine</a:t>
            </a:r>
            <a:r>
              <a:rPr lang="en-US" sz="2800" dirty="0" smtClean="0"/>
              <a:t> </a:t>
            </a:r>
            <a:r>
              <a:rPr lang="en-US" sz="2800" dirty="0" err="1" smtClean="0"/>
              <a:t>Bücher</a:t>
            </a:r>
            <a:endParaRPr lang="en-US" sz="28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Plural is different because you can’t say “a books”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“</a:t>
            </a:r>
            <a:r>
              <a:rPr lang="en-US" sz="2800" dirty="0" err="1" smtClean="0"/>
              <a:t>kein</a:t>
            </a:r>
            <a:r>
              <a:rPr lang="en-US" sz="2800" dirty="0" smtClean="0"/>
              <a:t>” always means none/none of/no as in “no books”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80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</a:t>
            </a:r>
            <a:r>
              <a:rPr lang="en-US" dirty="0" err="1" smtClean="0"/>
              <a:t>ein</a:t>
            </a:r>
            <a:r>
              <a:rPr lang="en-US" dirty="0" smtClean="0"/>
              <a:t>					Are “ein” words</a:t>
            </a:r>
          </a:p>
          <a:p>
            <a:pPr marL="0" indent="0">
              <a:buNone/>
            </a:pPr>
            <a:r>
              <a:rPr lang="en-US" dirty="0" err="1" smtClean="0"/>
              <a:t>dein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ein					this means</a:t>
            </a:r>
          </a:p>
          <a:p>
            <a:pPr marL="0" indent="0">
              <a:buNone/>
            </a:pP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sein					they must take “ein” </a:t>
            </a:r>
            <a:r>
              <a:rPr lang="en-US" dirty="0" err="1" smtClean="0"/>
              <a:t>euer</a:t>
            </a:r>
            <a:r>
              <a:rPr lang="en-US" dirty="0" smtClean="0"/>
              <a:t>					word </a:t>
            </a:r>
            <a:r>
              <a:rPr lang="en-US" dirty="0"/>
              <a:t>endings</a:t>
            </a:r>
          </a:p>
          <a:p>
            <a:pPr marL="0" indent="0">
              <a:buNone/>
            </a:pPr>
            <a:r>
              <a:rPr lang="en-US" dirty="0" err="1" smtClean="0"/>
              <a:t>unser</a:t>
            </a:r>
            <a:r>
              <a:rPr lang="en-US" dirty="0" smtClean="0"/>
              <a:t>				</a:t>
            </a:r>
          </a:p>
          <a:p>
            <a:pPr marL="0" indent="0">
              <a:buNone/>
            </a:pPr>
            <a:r>
              <a:rPr lang="en-US" dirty="0" err="1" smtClean="0"/>
              <a:t>ihr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Ihr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3200400" y="4572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281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base rule: verb in spot #2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Ich </a:t>
            </a:r>
            <a:r>
              <a:rPr lang="en-US" u="sng" dirty="0" err="1" smtClean="0"/>
              <a:t>spiele</a:t>
            </a:r>
            <a:r>
              <a:rPr lang="en-US" dirty="0" smtClean="0"/>
              <a:t> Tennis. 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u="sng" dirty="0" err="1" smtClean="0"/>
              <a:t>spiele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Tennis.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Samstag</a:t>
            </a:r>
            <a:r>
              <a:rPr lang="en-US" dirty="0" smtClean="0"/>
              <a:t> um 3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u="sng" dirty="0" err="1" smtClean="0"/>
              <a:t>spiele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Tennis.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8615" y="45720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“</a:t>
            </a:r>
            <a:r>
              <a:rPr lang="en-US" dirty="0" err="1" smtClean="0"/>
              <a:t>spielen</a:t>
            </a:r>
            <a:r>
              <a:rPr lang="en-US" dirty="0" smtClean="0"/>
              <a:t>” verb is always in spot #2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“On Saturday” makes up spot #1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“On Saturday at 3 o’clock” makes up spot #1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89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Verb in spot #1 when asking a question,</a:t>
            </a:r>
          </a:p>
          <a:p>
            <a:pPr marL="0" indent="0">
              <a:buNone/>
            </a:pPr>
            <a:r>
              <a:rPr lang="en-US" dirty="0" smtClean="0"/>
              <a:t>but only when there is NO question word!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Question words are “was, </a:t>
            </a:r>
            <a:r>
              <a:rPr lang="en-US" dirty="0" err="1" smtClean="0"/>
              <a:t>wie</a:t>
            </a:r>
            <a:r>
              <a:rPr lang="en-US" dirty="0" smtClean="0"/>
              <a:t>, </a:t>
            </a:r>
            <a:r>
              <a:rPr lang="en-US" dirty="0" err="1" smtClean="0"/>
              <a:t>wann</a:t>
            </a:r>
            <a:r>
              <a:rPr lang="en-US" dirty="0" smtClean="0"/>
              <a:t>, wo, </a:t>
            </a:r>
            <a:r>
              <a:rPr lang="en-US" dirty="0" err="1" smtClean="0"/>
              <a:t>wer</a:t>
            </a:r>
            <a:r>
              <a:rPr lang="en-US" dirty="0" smtClean="0"/>
              <a:t>, </a:t>
            </a:r>
            <a:r>
              <a:rPr lang="en-US" dirty="0" err="1" smtClean="0"/>
              <a:t>warum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have a question word, the verb will be in spot #2 as normal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Verb</a:t>
            </a:r>
            <a:r>
              <a:rPr lang="en-US" dirty="0" smtClean="0"/>
              <a:t> in spot </a:t>
            </a:r>
            <a:r>
              <a:rPr lang="en-US" dirty="0" smtClean="0">
                <a:solidFill>
                  <a:srgbClr val="FF0000"/>
                </a:solidFill>
              </a:rPr>
              <a:t>#1</a:t>
            </a:r>
            <a:r>
              <a:rPr lang="en-US" dirty="0" smtClean="0"/>
              <a:t> – let’s see some examples!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Spielst</a:t>
            </a:r>
            <a:r>
              <a:rPr lang="en-US" dirty="0" smtClean="0"/>
              <a:t> </a:t>
            </a:r>
            <a:r>
              <a:rPr lang="en-US" dirty="0"/>
              <a:t>du </a:t>
            </a:r>
            <a:r>
              <a:rPr lang="en-US" dirty="0" err="1"/>
              <a:t>gern</a:t>
            </a:r>
            <a:r>
              <a:rPr lang="en-US" dirty="0"/>
              <a:t> </a:t>
            </a:r>
            <a:r>
              <a:rPr lang="en-US" dirty="0" err="1"/>
              <a:t>Karten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 </a:t>
            </a:r>
            <a:r>
              <a:rPr lang="en-US" dirty="0" err="1" smtClean="0"/>
              <a:t>Käse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fünfzehn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sechzehn</a:t>
            </a:r>
            <a:r>
              <a:rPr lang="en-US" dirty="0" smtClean="0"/>
              <a:t> </a:t>
            </a:r>
            <a:r>
              <a:rPr lang="en-US" dirty="0" err="1" smtClean="0"/>
              <a:t>Jahre</a:t>
            </a:r>
            <a:r>
              <a:rPr lang="en-US" dirty="0" smtClean="0"/>
              <a:t> alt?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Kommst</a:t>
            </a:r>
            <a:r>
              <a:rPr lang="en-US" dirty="0" smtClean="0"/>
              <a:t> </a:t>
            </a:r>
            <a:r>
              <a:rPr lang="en-US" dirty="0"/>
              <a:t>du am Sonntag </a:t>
            </a:r>
            <a:r>
              <a:rPr lang="en-US" dirty="0" err="1"/>
              <a:t>mit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u="sng" dirty="0" err="1" smtClean="0">
                <a:solidFill>
                  <a:srgbClr val="FF0000"/>
                </a:solidFill>
              </a:rPr>
              <a:t>Willst</a:t>
            </a:r>
            <a:r>
              <a:rPr lang="en-US" dirty="0" smtClean="0"/>
              <a:t> du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mitkommen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864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got 2 verbs? You got no problem! Just follow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verb#1</a:t>
            </a:r>
            <a:r>
              <a:rPr lang="en-US" dirty="0" smtClean="0"/>
              <a:t> still in spot #2 (or #1) as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verb#2</a:t>
            </a:r>
            <a:r>
              <a:rPr lang="en-US" dirty="0" smtClean="0"/>
              <a:t> will always be at the end of the sentence or clause, and be in unconjugated, infinitive form.</a:t>
            </a:r>
          </a:p>
        </p:txBody>
      </p:sp>
    </p:spTree>
    <p:extLst>
      <p:ext uri="{BB962C8B-B14F-4D97-AF65-F5344CB8AC3E}">
        <p14:creationId xmlns:p14="http://schemas.microsoft.com/office/powerpoint/2010/main" val="18770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verb #1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B0F0"/>
                </a:solidFill>
              </a:rPr>
              <a:t>verb #2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Mein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soll</a:t>
            </a:r>
            <a:r>
              <a:rPr lang="en-US" dirty="0" smtClean="0"/>
              <a:t> Deutsch </a:t>
            </a:r>
            <a:r>
              <a:rPr lang="en-US" dirty="0" err="1" smtClean="0">
                <a:solidFill>
                  <a:srgbClr val="00B0F0"/>
                </a:solidFill>
              </a:rPr>
              <a:t>lernen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Müßen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die </a:t>
            </a:r>
            <a:r>
              <a:rPr lang="en-US" dirty="0" err="1" smtClean="0"/>
              <a:t>Wäsche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F0"/>
                </a:solidFill>
              </a:rPr>
              <a:t>waschen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am Sonntag </a:t>
            </a:r>
            <a:r>
              <a:rPr lang="en-US" dirty="0" err="1" smtClean="0">
                <a:solidFill>
                  <a:srgbClr val="00B0F0"/>
                </a:solidFill>
              </a:rPr>
              <a:t>rüberkommen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 Deutsch </a:t>
            </a:r>
            <a:r>
              <a:rPr lang="en-US" dirty="0" err="1" smtClean="0">
                <a:solidFill>
                  <a:srgbClr val="00B0F0"/>
                </a:solidFill>
              </a:rPr>
              <a:t>sprechen</a:t>
            </a:r>
            <a:r>
              <a:rPr lang="en-US" dirty="0" smtClean="0"/>
              <a:t>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6781800" y="3048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52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59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All dates are masculine.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months: 	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Monate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Januar</a:t>
            </a:r>
            <a:r>
              <a:rPr lang="en-US" dirty="0" smtClean="0"/>
              <a:t>		</a:t>
            </a:r>
            <a:r>
              <a:rPr lang="en-US" dirty="0" err="1" smtClean="0"/>
              <a:t>Juli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Febraur</a:t>
            </a:r>
            <a:r>
              <a:rPr lang="en-US" dirty="0" smtClean="0"/>
              <a:t>		August</a:t>
            </a:r>
          </a:p>
          <a:p>
            <a:pPr marL="0" indent="0">
              <a:buNone/>
            </a:pPr>
            <a:r>
              <a:rPr lang="en-US" dirty="0" err="1" smtClean="0"/>
              <a:t>März</a:t>
            </a:r>
            <a:r>
              <a:rPr lang="en-US" dirty="0" smtClean="0"/>
              <a:t>			September</a:t>
            </a:r>
          </a:p>
          <a:p>
            <a:pPr marL="0" indent="0">
              <a:buNone/>
            </a:pPr>
            <a:r>
              <a:rPr lang="en-US" dirty="0" smtClean="0"/>
              <a:t>April			</a:t>
            </a:r>
            <a:r>
              <a:rPr lang="en-US" dirty="0" err="1" smtClean="0"/>
              <a:t>Oktober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			November</a:t>
            </a:r>
          </a:p>
          <a:p>
            <a:pPr marL="0" indent="0">
              <a:buNone/>
            </a:pPr>
            <a:r>
              <a:rPr lang="en-US" dirty="0" err="1" smtClean="0"/>
              <a:t>Juni</a:t>
            </a:r>
            <a:r>
              <a:rPr lang="en-US" dirty="0" smtClean="0"/>
              <a:t>			</a:t>
            </a:r>
            <a:r>
              <a:rPr lang="en-US" dirty="0" err="1" smtClean="0"/>
              <a:t>Dezember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40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8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There are 2 ways to ask for the time. What are they?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02728"/>
            <a:ext cx="2819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spät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88528"/>
            <a:ext cx="3352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33800" y="3077740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(How much clock is it?)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52800" y="2347334"/>
            <a:ext cx="3657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700" dirty="0" smtClean="0"/>
              <a:t>(How late is it?)</a:t>
            </a:r>
            <a:endParaRPr lang="en-US" sz="27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04800" y="3886200"/>
            <a:ext cx="8534399" cy="24300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/>
              <a:t>Confused about this whole European 24 hour clock thing? Just add 12 to a number to get the PM time.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/>
              <a:t>2:00 PM = 14:00			1:05 PM = 13:05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 smtClean="0"/>
              <a:t>4:30 PM = 16:30			11:15 PM = 23:15</a:t>
            </a:r>
          </a:p>
        </p:txBody>
      </p:sp>
    </p:spTree>
    <p:extLst>
      <p:ext uri="{BB962C8B-B14F-4D97-AF65-F5344CB8AC3E}">
        <p14:creationId xmlns:p14="http://schemas.microsoft.com/office/powerpoint/2010/main" val="254342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der…</a:t>
            </a:r>
          </a:p>
          <a:p>
            <a:pPr marL="0" indent="0">
              <a:buNone/>
            </a:pPr>
            <a:r>
              <a:rPr lang="en-US" dirty="0" err="1" smtClean="0"/>
              <a:t>Erste</a:t>
            </a:r>
            <a:r>
              <a:rPr lang="en-US" dirty="0" smtClean="0"/>
              <a:t>				</a:t>
            </a:r>
            <a:r>
              <a:rPr lang="en-US" dirty="0" err="1" smtClean="0"/>
              <a:t>Zwanzig</a:t>
            </a:r>
            <a:r>
              <a:rPr lang="en-US" u="sng" dirty="0" err="1" smtClean="0"/>
              <a:t>ste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Zweite</a:t>
            </a:r>
            <a:r>
              <a:rPr lang="en-US" dirty="0" smtClean="0"/>
              <a:t>			</a:t>
            </a:r>
            <a:r>
              <a:rPr lang="en-US" dirty="0" err="1" smtClean="0"/>
              <a:t>Einundzwanzig</a:t>
            </a:r>
            <a:r>
              <a:rPr lang="en-US" u="sng" dirty="0" err="1" smtClean="0"/>
              <a:t>ste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err="1" smtClean="0"/>
              <a:t>Dritte</a:t>
            </a:r>
            <a:r>
              <a:rPr lang="en-US" dirty="0" smtClean="0"/>
              <a:t>			</a:t>
            </a:r>
            <a:r>
              <a:rPr lang="en-US" dirty="0" err="1" smtClean="0"/>
              <a:t>Sechsundzwanzig</a:t>
            </a:r>
            <a:r>
              <a:rPr lang="en-US" u="sng" dirty="0" err="1" smtClean="0"/>
              <a:t>ste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Neunundneunzig</a:t>
            </a:r>
            <a:r>
              <a:rPr lang="en-US" u="sng" dirty="0" err="1" smtClean="0"/>
              <a:t>ste</a:t>
            </a:r>
            <a:endParaRPr lang="en-US" u="sng" dirty="0"/>
          </a:p>
          <a:p>
            <a:pPr marL="0" indent="0">
              <a:buNone/>
            </a:pPr>
            <a:r>
              <a:rPr lang="en-US" dirty="0" err="1" smtClean="0"/>
              <a:t>Vier</a:t>
            </a:r>
            <a:r>
              <a:rPr lang="en-US" u="sng" dirty="0" err="1" smtClean="0"/>
              <a:t>te</a:t>
            </a:r>
            <a:endParaRPr lang="en-US" u="sng" dirty="0"/>
          </a:p>
          <a:p>
            <a:pPr marL="0" indent="0">
              <a:buNone/>
            </a:pPr>
            <a:r>
              <a:rPr lang="en-US" dirty="0" err="1" smtClean="0"/>
              <a:t>Fünf</a:t>
            </a:r>
            <a:r>
              <a:rPr lang="en-US" u="sng" dirty="0" err="1" smtClean="0"/>
              <a:t>te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rgbClr val="FF0000"/>
                </a:solidFill>
              </a:rPr>
              <a:t>Hundertfünf</a:t>
            </a:r>
            <a:r>
              <a:rPr lang="en-US" u="sng" dirty="0" err="1" smtClean="0">
                <a:solidFill>
                  <a:srgbClr val="FF0000"/>
                </a:solidFill>
              </a:rPr>
              <a:t>te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Sechs</a:t>
            </a:r>
            <a:r>
              <a:rPr lang="en-US" u="sng" dirty="0" err="1" smtClean="0"/>
              <a:t>te</a:t>
            </a:r>
            <a:r>
              <a:rPr lang="en-US" dirty="0" smtClean="0"/>
              <a:t>		</a:t>
            </a:r>
            <a:r>
              <a:rPr lang="en-US" dirty="0" err="1" smtClean="0">
                <a:solidFill>
                  <a:srgbClr val="00B0F0"/>
                </a:solidFill>
              </a:rPr>
              <a:t>Siebenhundertsechsundfünfzig</a:t>
            </a:r>
            <a:r>
              <a:rPr lang="en-US" u="sng" dirty="0" err="1" smtClean="0">
                <a:solidFill>
                  <a:srgbClr val="00B0F0"/>
                </a:solidFill>
              </a:rPr>
              <a:t>ste</a:t>
            </a:r>
            <a:endParaRPr lang="en-US" u="sng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Sieb</a:t>
            </a:r>
            <a:r>
              <a:rPr lang="en-US" u="sng" dirty="0" err="1" smtClean="0"/>
              <a:t>te</a:t>
            </a:r>
            <a:r>
              <a:rPr lang="en-US" dirty="0" smtClean="0"/>
              <a:t>…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Neunzehn</a:t>
            </a:r>
            <a:r>
              <a:rPr lang="en-US" u="sng" dirty="0" err="1" smtClean="0">
                <a:sym typeface="Wingdings" panose="05000000000000000000" pitchFamily="2" charset="2"/>
              </a:rPr>
              <a:t>te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7690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76300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If you say “on” any date, just add an ‘n’ to the ending.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Erste</a:t>
            </a:r>
            <a:r>
              <a:rPr lang="en-US" u="sng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Januar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Zweite</a:t>
            </a:r>
            <a:r>
              <a:rPr lang="en-US" u="sng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Februar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Dritte</a:t>
            </a:r>
            <a:r>
              <a:rPr lang="en-US" u="sng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März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Vier</a:t>
            </a:r>
            <a:r>
              <a:rPr lang="en-US" u="sng" dirty="0" err="1" smtClean="0"/>
              <a:t>ten</a:t>
            </a:r>
            <a:r>
              <a:rPr lang="en-US" dirty="0" smtClean="0"/>
              <a:t> April.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Siebzehn</a:t>
            </a:r>
            <a:r>
              <a:rPr lang="en-US" u="sng" dirty="0" err="1" smtClean="0"/>
              <a:t>ten</a:t>
            </a:r>
            <a:r>
              <a:rPr lang="en-US" dirty="0" smtClean="0"/>
              <a:t> August.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Zwanzigs</a:t>
            </a:r>
            <a:r>
              <a:rPr lang="en-US" u="sng" dirty="0" err="1" smtClean="0"/>
              <a:t>ten</a:t>
            </a:r>
            <a:r>
              <a:rPr lang="en-US" dirty="0" smtClean="0"/>
              <a:t> September.</a:t>
            </a:r>
          </a:p>
          <a:p>
            <a:pPr marL="0" indent="0">
              <a:buNone/>
            </a:pPr>
            <a:r>
              <a:rPr lang="en-US" dirty="0" smtClean="0"/>
              <a:t>Am </a:t>
            </a:r>
            <a:r>
              <a:rPr lang="en-US" dirty="0" err="1" smtClean="0"/>
              <a:t>Dreißigs</a:t>
            </a:r>
            <a:r>
              <a:rPr lang="en-US" u="sng" dirty="0" err="1" smtClean="0"/>
              <a:t>ten</a:t>
            </a:r>
            <a:r>
              <a:rPr lang="en-US" dirty="0" smtClean="0"/>
              <a:t> November.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5562600" y="35814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02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durch</a:t>
            </a:r>
            <a:r>
              <a:rPr lang="en-US" dirty="0" smtClean="0"/>
              <a:t> - through</a:t>
            </a:r>
          </a:p>
          <a:p>
            <a:pPr marL="0" indent="0">
              <a:buNone/>
            </a:pPr>
            <a:r>
              <a:rPr lang="en-US" dirty="0" err="1" smtClean="0"/>
              <a:t>für</a:t>
            </a:r>
            <a:r>
              <a:rPr lang="en-US" dirty="0" smtClean="0"/>
              <a:t> - for</a:t>
            </a:r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hne</a:t>
            </a:r>
            <a:r>
              <a:rPr lang="en-US" dirty="0" smtClean="0"/>
              <a:t> - without</a:t>
            </a:r>
          </a:p>
          <a:p>
            <a:pPr marL="0" indent="0">
              <a:buNone/>
            </a:pPr>
            <a:r>
              <a:rPr lang="en-US" dirty="0" err="1" smtClean="0"/>
              <a:t>gegen</a:t>
            </a:r>
            <a:r>
              <a:rPr lang="en-US" dirty="0" smtClean="0"/>
              <a:t> - against</a:t>
            </a:r>
          </a:p>
          <a:p>
            <a:pPr marL="0" indent="0">
              <a:buNone/>
            </a:pPr>
            <a:r>
              <a:rPr lang="en-US" dirty="0" smtClean="0"/>
              <a:t>um – at (a time) / around</a:t>
            </a:r>
          </a:p>
          <a:p>
            <a:pPr marL="0" indent="0">
              <a:buNone/>
            </a:pPr>
            <a:r>
              <a:rPr lang="en-US" dirty="0" err="1" smtClean="0"/>
              <a:t>bis</a:t>
            </a:r>
            <a:r>
              <a:rPr lang="en-US" dirty="0" smtClean="0"/>
              <a:t> - until</a:t>
            </a:r>
          </a:p>
          <a:p>
            <a:pPr marL="0" indent="0">
              <a:buNone/>
            </a:pPr>
            <a:r>
              <a:rPr lang="en-US" dirty="0" err="1" smtClean="0"/>
              <a:t>entlang</a:t>
            </a:r>
            <a:r>
              <a:rPr lang="en-US" dirty="0" smtClean="0"/>
              <a:t> - along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00200"/>
            <a:ext cx="449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They make things accusative. 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No matter what.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Disregards all subject/direct object stuff</a:t>
            </a:r>
          </a:p>
        </p:txBody>
      </p:sp>
    </p:spTree>
    <p:extLst>
      <p:ext uri="{BB962C8B-B14F-4D97-AF65-F5344CB8AC3E}">
        <p14:creationId xmlns:p14="http://schemas.microsoft.com/office/powerpoint/2010/main" val="266919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Accusative Prepositions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u="sng" dirty="0" smtClean="0"/>
              <a:t>den</a:t>
            </a:r>
            <a:r>
              <a:rPr lang="en-US" dirty="0" smtClean="0"/>
              <a:t> Hund!		</a:t>
            </a:r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u="sng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u="sng" dirty="0" smtClean="0"/>
              <a:t>die</a:t>
            </a:r>
            <a:r>
              <a:rPr lang="en-US" dirty="0" smtClean="0"/>
              <a:t> Band.		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u="sng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Tür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u="sng" dirty="0" smtClean="0"/>
              <a:t>das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		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u="sng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Um </a:t>
            </a:r>
            <a:r>
              <a:rPr lang="en-US" u="sng" dirty="0" smtClean="0"/>
              <a:t>die</a:t>
            </a:r>
            <a:r>
              <a:rPr lang="en-US" dirty="0" smtClean="0"/>
              <a:t> </a:t>
            </a:r>
            <a:r>
              <a:rPr lang="en-US" dirty="0" err="1" smtClean="0"/>
              <a:t>Schule</a:t>
            </a:r>
            <a:r>
              <a:rPr lang="en-US" dirty="0" smtClean="0"/>
              <a:t>.		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u="sng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Onkel</a:t>
            </a:r>
            <a:r>
              <a:rPr lang="en-US" dirty="0" smtClean="0"/>
              <a:t>.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315200" y="2740625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25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 are 3 or 4! (for now…)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 und			</a:t>
            </a:r>
            <a:r>
              <a:rPr lang="en-US" dirty="0" err="1" smtClean="0"/>
              <a:t>aber</a:t>
            </a:r>
            <a:r>
              <a:rPr lang="en-US" dirty="0" smtClean="0"/>
              <a:t>		    </a:t>
            </a:r>
            <a:r>
              <a:rPr lang="en-US" dirty="0" err="1" smtClean="0"/>
              <a:t>oder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and		         but	              or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73564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Coordinating conjunctions connect sentences. That’s it. Simple connections to make speech flow. No odd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Coordinating Conjunctions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Ich will </a:t>
            </a:r>
            <a:r>
              <a:rPr lang="en-US" sz="3000" dirty="0" err="1" smtClean="0"/>
              <a:t>ausgehen</a:t>
            </a:r>
            <a:r>
              <a:rPr lang="en-US" sz="3000" dirty="0" smtClean="0"/>
              <a:t> </a:t>
            </a:r>
            <a:r>
              <a:rPr lang="en-US" sz="3000" u="sng" dirty="0" err="1" smtClean="0"/>
              <a:t>aber</a:t>
            </a:r>
            <a:r>
              <a:rPr lang="en-US" sz="3000" dirty="0" smtClean="0"/>
              <a:t> </a:t>
            </a:r>
            <a:r>
              <a:rPr lang="en-US" sz="3000" dirty="0" err="1" smtClean="0"/>
              <a:t>ich</a:t>
            </a:r>
            <a:r>
              <a:rPr lang="en-US" sz="3000" dirty="0" smtClean="0"/>
              <a:t> muss das </a:t>
            </a:r>
            <a:r>
              <a:rPr lang="en-US" sz="3000" dirty="0" err="1" smtClean="0"/>
              <a:t>Geschirr</a:t>
            </a:r>
            <a:r>
              <a:rPr lang="en-US" sz="3000" dirty="0" smtClean="0"/>
              <a:t> </a:t>
            </a:r>
            <a:r>
              <a:rPr lang="en-US" sz="3000" dirty="0" err="1" smtClean="0"/>
              <a:t>spülen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Ich will eine Pizza </a:t>
            </a:r>
            <a:r>
              <a:rPr lang="en-US" sz="3000" u="sng" dirty="0" err="1" smtClean="0"/>
              <a:t>oder</a:t>
            </a:r>
            <a:r>
              <a:rPr lang="en-US" sz="3000" dirty="0" smtClean="0"/>
              <a:t> eine </a:t>
            </a:r>
            <a:r>
              <a:rPr lang="en-US" sz="3000" dirty="0" err="1" smtClean="0"/>
              <a:t>kalte</a:t>
            </a:r>
            <a:r>
              <a:rPr lang="en-US" sz="3000" dirty="0" smtClean="0"/>
              <a:t> Platte </a:t>
            </a:r>
            <a:r>
              <a:rPr lang="en-US" sz="3000" dirty="0" err="1" smtClean="0"/>
              <a:t>essen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Sie </a:t>
            </a:r>
            <a:r>
              <a:rPr lang="en-US" sz="3000" dirty="0" err="1" smtClean="0"/>
              <a:t>spielt</a:t>
            </a:r>
            <a:r>
              <a:rPr lang="en-US" sz="3000" dirty="0" smtClean="0"/>
              <a:t> </a:t>
            </a:r>
            <a:r>
              <a:rPr lang="en-US" sz="3000" dirty="0" err="1" smtClean="0"/>
              <a:t>Fußball</a:t>
            </a:r>
            <a:r>
              <a:rPr lang="en-US" sz="3000" dirty="0" smtClean="0"/>
              <a:t> </a:t>
            </a:r>
            <a:r>
              <a:rPr lang="en-US" sz="3000" u="sng" dirty="0" smtClean="0"/>
              <a:t>und</a:t>
            </a:r>
            <a:r>
              <a:rPr lang="en-US" sz="3000" dirty="0" smtClean="0"/>
              <a:t> </a:t>
            </a:r>
            <a:r>
              <a:rPr lang="en-US" sz="3000" dirty="0" err="1" smtClean="0"/>
              <a:t>schwimmt</a:t>
            </a:r>
            <a:r>
              <a:rPr lang="en-US" sz="3000" dirty="0" smtClean="0"/>
              <a:t> </a:t>
            </a:r>
            <a:r>
              <a:rPr lang="en-US" sz="3000" dirty="0" err="1" smtClean="0"/>
              <a:t>gern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err="1" smtClean="0"/>
              <a:t>Wir</a:t>
            </a:r>
            <a:r>
              <a:rPr lang="en-US" sz="3000" dirty="0" smtClean="0"/>
              <a:t> </a:t>
            </a:r>
            <a:r>
              <a:rPr lang="en-US" sz="3000" dirty="0" err="1" smtClean="0"/>
              <a:t>kommen</a:t>
            </a:r>
            <a:r>
              <a:rPr lang="en-US" sz="3000" dirty="0" smtClean="0"/>
              <a:t> nach Hause </a:t>
            </a:r>
            <a:r>
              <a:rPr lang="en-US" sz="3000" u="sng" dirty="0" smtClean="0"/>
              <a:t>und</a:t>
            </a:r>
            <a:r>
              <a:rPr lang="en-US" sz="3000" dirty="0" smtClean="0"/>
              <a:t> </a:t>
            </a:r>
            <a:r>
              <a:rPr lang="en-US" sz="3000" dirty="0" err="1" smtClean="0"/>
              <a:t>spielen</a:t>
            </a:r>
            <a:r>
              <a:rPr lang="en-US" sz="3000" dirty="0" smtClean="0"/>
              <a:t> </a:t>
            </a:r>
            <a:r>
              <a:rPr lang="en-US" sz="3000" dirty="0" err="1" smtClean="0"/>
              <a:t>Videospiele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/>
              <a:t>Habt</a:t>
            </a:r>
            <a:r>
              <a:rPr lang="en-US" sz="3000" dirty="0"/>
              <a:t> </a:t>
            </a:r>
            <a:r>
              <a:rPr lang="en-US" sz="3000" dirty="0" err="1"/>
              <a:t>ihr</a:t>
            </a:r>
            <a:r>
              <a:rPr lang="en-US" sz="3000" dirty="0"/>
              <a:t> </a:t>
            </a:r>
            <a:r>
              <a:rPr lang="en-US" sz="3000" dirty="0" err="1"/>
              <a:t>einen</a:t>
            </a:r>
            <a:r>
              <a:rPr lang="en-US" sz="3000" dirty="0"/>
              <a:t> </a:t>
            </a:r>
            <a:r>
              <a:rPr lang="en-US" sz="3000" dirty="0" err="1"/>
              <a:t>Bruder</a:t>
            </a:r>
            <a:r>
              <a:rPr lang="en-US" sz="3000" dirty="0"/>
              <a:t> </a:t>
            </a:r>
            <a:r>
              <a:rPr lang="en-US" sz="3000" u="sng" dirty="0" err="1"/>
              <a:t>oder</a:t>
            </a:r>
            <a:r>
              <a:rPr lang="en-US" sz="3000" dirty="0"/>
              <a:t> </a:t>
            </a:r>
            <a:r>
              <a:rPr lang="en-US" sz="3000" dirty="0" err="1"/>
              <a:t>habt</a:t>
            </a:r>
            <a:r>
              <a:rPr lang="en-US" sz="3000" dirty="0"/>
              <a:t> </a:t>
            </a:r>
            <a:r>
              <a:rPr lang="en-US" sz="3000" dirty="0" err="1"/>
              <a:t>ihr</a:t>
            </a:r>
            <a:r>
              <a:rPr lang="en-US" sz="3000" dirty="0"/>
              <a:t> eine </a:t>
            </a:r>
            <a:r>
              <a:rPr lang="en-US" sz="3000" dirty="0" err="1"/>
              <a:t>Schwester</a:t>
            </a:r>
            <a:r>
              <a:rPr lang="en-US" sz="3000" dirty="0"/>
              <a:t>?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Habt</a:t>
            </a:r>
            <a:r>
              <a:rPr lang="en-US" sz="3000" dirty="0" smtClean="0"/>
              <a:t> </a:t>
            </a:r>
            <a:r>
              <a:rPr lang="en-US" sz="3000" dirty="0" err="1" smtClean="0"/>
              <a:t>ihr</a:t>
            </a:r>
            <a:r>
              <a:rPr lang="en-US" sz="3000" dirty="0" smtClean="0"/>
              <a:t> </a:t>
            </a:r>
            <a:r>
              <a:rPr lang="en-US" sz="3000" dirty="0" err="1" smtClean="0"/>
              <a:t>einen</a:t>
            </a:r>
            <a:r>
              <a:rPr lang="en-US" sz="3000" dirty="0" smtClean="0"/>
              <a:t> </a:t>
            </a:r>
            <a:r>
              <a:rPr lang="en-US" sz="3000" dirty="0" err="1" smtClean="0"/>
              <a:t>Bruder</a:t>
            </a:r>
            <a:r>
              <a:rPr lang="en-US" sz="3000" dirty="0" smtClean="0"/>
              <a:t> </a:t>
            </a:r>
            <a:r>
              <a:rPr lang="en-US" sz="3000" u="sng" dirty="0" err="1" smtClean="0"/>
              <a:t>oder</a:t>
            </a:r>
            <a:r>
              <a:rPr lang="en-US" sz="3000" dirty="0" smtClean="0"/>
              <a:t> eine </a:t>
            </a:r>
            <a:r>
              <a:rPr lang="en-US" sz="3000" dirty="0" err="1" smtClean="0"/>
              <a:t>Schwester</a:t>
            </a:r>
            <a:r>
              <a:rPr lang="en-US" sz="3000" dirty="0" smtClean="0"/>
              <a:t>?</a:t>
            </a:r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7086600" y="2667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888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There are 3! (for now…)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dass</a:t>
            </a:r>
            <a:r>
              <a:rPr lang="en-US" dirty="0" smtClean="0"/>
              <a:t>			</a:t>
            </a:r>
            <a:r>
              <a:rPr lang="en-US" dirty="0" err="1" smtClean="0"/>
              <a:t>wenn</a:t>
            </a:r>
            <a:r>
              <a:rPr lang="en-US" dirty="0" smtClean="0"/>
              <a:t>		</a:t>
            </a:r>
            <a:r>
              <a:rPr lang="en-US" dirty="0" err="1" smtClean="0"/>
              <a:t>weil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that		     if/whenever	    because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373564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Subordinating conjunctions connect sentences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smtClean="0"/>
              <a:t>When they combine, the sentences become “clauses”.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502"/>
            <a:ext cx="7886700" cy="77455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ALL</a:t>
            </a:r>
            <a:r>
              <a:rPr lang="en-US" dirty="0" smtClean="0"/>
              <a:t> subordinating conjunctions </a:t>
            </a:r>
            <a:r>
              <a:rPr lang="en-US" b="1" dirty="0" smtClean="0"/>
              <a:t>ALWAYS</a:t>
            </a:r>
            <a:r>
              <a:rPr lang="en-US" dirty="0" smtClean="0"/>
              <a:t> move the following verb#1 to the end of the clause!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2133377"/>
            <a:ext cx="3994449" cy="5311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 err="1"/>
              <a:t>Meine</a:t>
            </a:r>
            <a:r>
              <a:rPr lang="en-US" sz="2100" dirty="0"/>
              <a:t> </a:t>
            </a:r>
            <a:r>
              <a:rPr lang="en-US" sz="2100" dirty="0" err="1"/>
              <a:t>Schwester</a:t>
            </a:r>
            <a:r>
              <a:rPr lang="en-US" sz="2100" dirty="0"/>
              <a:t> </a:t>
            </a:r>
            <a:r>
              <a:rPr lang="en-US" sz="2100" dirty="0" err="1"/>
              <a:t>ist</a:t>
            </a:r>
            <a:r>
              <a:rPr lang="en-US" sz="2100" dirty="0"/>
              <a:t> </a:t>
            </a:r>
            <a:r>
              <a:rPr lang="en-US" sz="2100" dirty="0" err="1"/>
              <a:t>laut</a:t>
            </a:r>
            <a:r>
              <a:rPr lang="en-US" sz="2100" dirty="0"/>
              <a:t>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20901" y="2133376"/>
            <a:ext cx="3994449" cy="5311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/>
              <a:t>Sie </a:t>
            </a:r>
            <a:r>
              <a:rPr lang="en-US" sz="2100" dirty="0" err="1"/>
              <a:t>spült</a:t>
            </a:r>
            <a:r>
              <a:rPr lang="en-US" sz="2100" dirty="0"/>
              <a:t> das </a:t>
            </a:r>
            <a:r>
              <a:rPr lang="en-US" sz="2100" dirty="0" err="1"/>
              <a:t>Geschirr</a:t>
            </a:r>
            <a:r>
              <a:rPr lang="en-US" sz="2100" dirty="0"/>
              <a:t>.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8304" y="3336888"/>
            <a:ext cx="5970494" cy="531158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dirty="0" err="1"/>
              <a:t>Meine</a:t>
            </a:r>
            <a:r>
              <a:rPr lang="en-US" sz="2100" dirty="0"/>
              <a:t> </a:t>
            </a:r>
            <a:r>
              <a:rPr lang="en-US" sz="2100" dirty="0" err="1"/>
              <a:t>Schwester</a:t>
            </a:r>
            <a:r>
              <a:rPr lang="en-US" sz="2100" dirty="0"/>
              <a:t> </a:t>
            </a:r>
            <a:r>
              <a:rPr lang="en-US" sz="2100" dirty="0" err="1"/>
              <a:t>ist</a:t>
            </a:r>
            <a:r>
              <a:rPr lang="en-US" sz="2100" dirty="0"/>
              <a:t> </a:t>
            </a:r>
            <a:r>
              <a:rPr lang="en-US" sz="2100" dirty="0" err="1"/>
              <a:t>laut</a:t>
            </a:r>
            <a:r>
              <a:rPr lang="en-US" sz="2100" dirty="0"/>
              <a:t>, </a:t>
            </a:r>
            <a:r>
              <a:rPr lang="en-US" sz="2100" dirty="0" err="1"/>
              <a:t>wenn</a:t>
            </a:r>
            <a:r>
              <a:rPr lang="en-US" sz="2100" dirty="0"/>
              <a:t> sie das </a:t>
            </a:r>
            <a:r>
              <a:rPr lang="en-US" sz="2100" dirty="0" err="1"/>
              <a:t>Geschirr</a:t>
            </a:r>
            <a:r>
              <a:rPr lang="en-US" sz="2100" dirty="0"/>
              <a:t> </a:t>
            </a:r>
            <a:r>
              <a:rPr lang="en-US" sz="2100" dirty="0" err="1"/>
              <a:t>spült</a:t>
            </a:r>
            <a:r>
              <a:rPr lang="en-US" sz="21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4267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Important note</a:t>
            </a:r>
            <a:r>
              <a:rPr lang="en-US" dirty="0" smtClean="0"/>
              <a:t>: The verb #1 gets sent to the end, but it stays conjugated. ↑</a:t>
            </a:r>
          </a:p>
          <a:p>
            <a:r>
              <a:rPr lang="en-US" dirty="0" smtClean="0"/>
              <a:t>Subordinating conjunctions don’t do BOTH things to the sentence like a modal verb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5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323 0.23217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86 -0.03287 L -0.1931 0.2381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12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5" grpId="0"/>
      <p:bldP spid="5" grpId="1"/>
      <p:bldP spid="5" grpId="2"/>
      <p:bldP spid="6" grpId="0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staubsauge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Weil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Bruder</a:t>
            </a:r>
            <a:r>
              <a:rPr lang="en-US" dirty="0" smtClean="0"/>
              <a:t> </a:t>
            </a:r>
            <a:r>
              <a:rPr lang="en-US" dirty="0" err="1" smtClean="0"/>
              <a:t>dumm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, </a:t>
            </a:r>
            <a:r>
              <a:rPr lang="en-US" dirty="0" err="1" smtClean="0"/>
              <a:t>sortiert</a:t>
            </a:r>
            <a:r>
              <a:rPr lang="en-US" dirty="0" smtClean="0"/>
              <a:t> er den </a:t>
            </a:r>
            <a:r>
              <a:rPr lang="en-US" dirty="0" err="1" smtClean="0"/>
              <a:t>Müll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r>
              <a:rPr lang="en-US" dirty="0" smtClean="0"/>
              <a:t> Schnitzel,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</a:t>
            </a:r>
            <a:r>
              <a:rPr lang="en-US" dirty="0" err="1" smtClean="0"/>
              <a:t>schmeckt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Weil </a:t>
            </a:r>
            <a:r>
              <a:rPr lang="en-US" dirty="0" err="1" smtClean="0"/>
              <a:t>wir</a:t>
            </a:r>
            <a:r>
              <a:rPr lang="en-US" dirty="0" smtClean="0"/>
              <a:t> nach Hause </a:t>
            </a:r>
            <a:r>
              <a:rPr lang="en-US" dirty="0" err="1" smtClean="0"/>
              <a:t>kommen</a:t>
            </a:r>
            <a:r>
              <a:rPr lang="en-US" dirty="0" smtClean="0"/>
              <a:t>, </a:t>
            </a:r>
            <a:r>
              <a:rPr lang="en-US" dirty="0" err="1" smtClean="0"/>
              <a:t>sollst</a:t>
            </a:r>
            <a:r>
              <a:rPr lang="en-US" dirty="0" smtClean="0"/>
              <a:t> du </a:t>
            </a:r>
            <a:r>
              <a:rPr lang="en-US" dirty="0" err="1" smtClean="0"/>
              <a:t>aufräumen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sollt</a:t>
            </a:r>
            <a:r>
              <a:rPr lang="en-US" dirty="0" smtClean="0"/>
              <a:t> die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putzen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Action Button: Custom 3">
            <a:hlinkClick r:id="rId2" action="ppaction://hlinksldjump" highlightClick="1"/>
          </p:cNvPr>
          <p:cNvSpPr/>
          <p:nvPr/>
        </p:nvSpPr>
        <p:spPr>
          <a:xfrm>
            <a:off x="6781800" y="12954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676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458200" cy="68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There are (basically) always 3 ways to say the time!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2468564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5:30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2068" y="3154364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Fünf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dreißig</a:t>
            </a:r>
            <a:r>
              <a:rPr lang="en-US" dirty="0" smtClean="0"/>
              <a:t> – basic, simple, straight across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810000"/>
            <a:ext cx="8610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Siebzehn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dreißig</a:t>
            </a:r>
            <a:r>
              <a:rPr lang="en-US" dirty="0" smtClean="0"/>
              <a:t> – European 24 hour clock style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4196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Halb</a:t>
            </a:r>
            <a:r>
              <a:rPr lang="en-US" dirty="0" smtClean="0"/>
              <a:t> </a:t>
            </a:r>
            <a:r>
              <a:rPr lang="en-US" dirty="0" err="1" smtClean="0"/>
              <a:t>sechs</a:t>
            </a:r>
            <a:r>
              <a:rPr lang="en-US" dirty="0" smtClean="0"/>
              <a:t> – Fancy </a:t>
            </a:r>
            <a:r>
              <a:rPr lang="en-US" dirty="0" err="1" smtClean="0"/>
              <a:t>schmancy</a:t>
            </a:r>
            <a:r>
              <a:rPr lang="en-US" dirty="0" smtClean="0"/>
              <a:t>!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90600" y="4995319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Kidding. Just the more conversational method</a:t>
            </a:r>
          </a:p>
        </p:txBody>
      </p:sp>
    </p:spTree>
    <p:extLst>
      <p:ext uri="{BB962C8B-B14F-4D97-AF65-F5344CB8AC3E}">
        <p14:creationId xmlns:p14="http://schemas.microsoft.com/office/powerpoint/2010/main" val="65484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Telling Time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1430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7:55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2068" y="18288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Sieben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fünfundfünfzig</a:t>
            </a:r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484436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Neunzehn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fünfundfünfzig</a:t>
            </a:r>
            <a:endParaRPr lang="en-US" dirty="0" smtClean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094036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Fünf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</a:t>
            </a:r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72068" y="3916364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2:15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86936" y="4602164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fünfzehn</a:t>
            </a:r>
            <a:endParaRPr lang="en-US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72068" y="52578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Vierzehn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fünfzehn</a:t>
            </a:r>
            <a:endParaRPr lang="en-US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72068" y="5867400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Viertel</a:t>
            </a:r>
            <a:r>
              <a:rPr lang="en-US" dirty="0" smtClean="0"/>
              <a:t> nach </a:t>
            </a:r>
            <a:r>
              <a:rPr lang="en-US" dirty="0" err="1" smtClean="0"/>
              <a:t>zwei</a:t>
            </a:r>
            <a:endParaRPr lang="en-US" dirty="0" smtClean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0" y="3200400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“nach” is the word for after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0" y="4340965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“</a:t>
            </a:r>
            <a:r>
              <a:rPr lang="en-US" dirty="0" err="1" smtClean="0"/>
              <a:t>vor</a:t>
            </a:r>
            <a:r>
              <a:rPr lang="en-US" dirty="0" smtClean="0"/>
              <a:t>” is the word for before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48200" y="3708347"/>
            <a:ext cx="4191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(nach has other meanings too)</a:t>
            </a:r>
          </a:p>
        </p:txBody>
      </p:sp>
      <p:sp>
        <p:nvSpPr>
          <p:cNvPr id="19" name="Action Button: Custom 18">
            <a:hlinkClick r:id="rId2" action="ppaction://hlinksldjump" highlightClick="1"/>
          </p:cNvPr>
          <p:cNvSpPr/>
          <p:nvPr/>
        </p:nvSpPr>
        <p:spPr>
          <a:xfrm>
            <a:off x="5867400" y="5245933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969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for How Frequent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524000"/>
            <a:ext cx="3429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often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Least often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immer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sehr</a:t>
            </a:r>
            <a:r>
              <a:rPr lang="en-US" dirty="0" smtClean="0"/>
              <a:t> oft/</a:t>
            </a:r>
            <a:r>
              <a:rPr lang="en-US" dirty="0" err="1" smtClean="0"/>
              <a:t>gewöhnlich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oft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manchmal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oft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selten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nie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3276600" y="1752600"/>
            <a:ext cx="1524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276600" y="5257800"/>
            <a:ext cx="1524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for How Frequent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600200"/>
            <a:ext cx="8610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Einmal</a:t>
            </a:r>
            <a:r>
              <a:rPr lang="en-US" dirty="0" smtClean="0"/>
              <a:t> in der </a:t>
            </a:r>
            <a:r>
              <a:rPr lang="en-US" dirty="0" err="1" smtClean="0"/>
              <a:t>Woche</a:t>
            </a:r>
            <a:r>
              <a:rPr lang="en-US" dirty="0" smtClean="0"/>
              <a:t>		</a:t>
            </a:r>
            <a:r>
              <a:rPr lang="en-US" dirty="0" err="1"/>
              <a:t>E</a:t>
            </a:r>
            <a:r>
              <a:rPr lang="en-US" dirty="0" err="1" smtClean="0"/>
              <a:t>inmal</a:t>
            </a:r>
            <a:r>
              <a:rPr lang="en-US" dirty="0" smtClean="0"/>
              <a:t> am Tag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Zweimal</a:t>
            </a:r>
            <a:r>
              <a:rPr lang="en-US" dirty="0" smtClean="0"/>
              <a:t> in der </a:t>
            </a:r>
            <a:r>
              <a:rPr lang="en-US" dirty="0" err="1" smtClean="0"/>
              <a:t>Woche</a:t>
            </a:r>
            <a:r>
              <a:rPr lang="en-US" dirty="0" smtClean="0"/>
              <a:t>	</a:t>
            </a:r>
            <a:r>
              <a:rPr lang="en-US" dirty="0" err="1" smtClean="0"/>
              <a:t>Zweimal</a:t>
            </a:r>
            <a:r>
              <a:rPr lang="en-US" dirty="0" smtClean="0"/>
              <a:t> am Tag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Zehnmal</a:t>
            </a:r>
            <a:r>
              <a:rPr lang="en-US" dirty="0" smtClean="0"/>
              <a:t> in der </a:t>
            </a:r>
            <a:r>
              <a:rPr lang="en-US" dirty="0" err="1" smtClean="0"/>
              <a:t>Woche</a:t>
            </a:r>
            <a:r>
              <a:rPr lang="en-US" dirty="0" smtClean="0"/>
              <a:t>	</a:t>
            </a:r>
            <a:r>
              <a:rPr lang="en-US" dirty="0" err="1" smtClean="0"/>
              <a:t>Fünfmal</a:t>
            </a:r>
            <a:r>
              <a:rPr lang="en-US" dirty="0" smtClean="0"/>
              <a:t> am Tag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r>
              <a:rPr lang="en-US" dirty="0" smtClean="0"/>
              <a:t>		</a:t>
            </a:r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Zweimal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r>
              <a:rPr lang="en-US" dirty="0" smtClean="0"/>
              <a:t>		</a:t>
            </a:r>
            <a:r>
              <a:rPr lang="en-US" dirty="0" err="1" smtClean="0"/>
              <a:t>Zweimal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Hundertmal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Monat</a:t>
            </a:r>
            <a:r>
              <a:rPr lang="en-US" dirty="0" smtClean="0"/>
              <a:t>	</a:t>
            </a:r>
            <a:r>
              <a:rPr lang="en-US" dirty="0" err="1" smtClean="0"/>
              <a:t>Tausendmal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3429000" y="3429000"/>
            <a:ext cx="1371600" cy="11430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Back to Home Base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39614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6866</TotalTime>
  <Words>2029</Words>
  <Application>Microsoft Office PowerPoint</Application>
  <PresentationFormat>On-screen Show (4:3)</PresentationFormat>
  <Paragraphs>687</Paragraphs>
  <Slides>58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2" baseType="lpstr">
      <vt:lpstr>Arial</vt:lpstr>
      <vt:lpstr>Calibri</vt:lpstr>
      <vt:lpstr>Wingdings</vt:lpstr>
      <vt:lpstr>Office Theme</vt:lpstr>
      <vt:lpstr>The ULTIMATE GERMAN 1 REVIEW</vt:lpstr>
      <vt:lpstr>What would you like to see next?</vt:lpstr>
      <vt:lpstr>Numbers</vt:lpstr>
      <vt:lpstr>How do numbers work again?</vt:lpstr>
      <vt:lpstr>Telling Time</vt:lpstr>
      <vt:lpstr>Telling Time</vt:lpstr>
      <vt:lpstr>Telling Time</vt:lpstr>
      <vt:lpstr>Phrases for How Frequent</vt:lpstr>
      <vt:lpstr>Phrases for How Frequent</vt:lpstr>
      <vt:lpstr>Welcome to Verb Central!</vt:lpstr>
      <vt:lpstr>The single most important verb!</vt:lpstr>
      <vt:lpstr>The single most important verb!</vt:lpstr>
      <vt:lpstr>Regular Verbs</vt:lpstr>
      <vt:lpstr>Regular Verbs</vt:lpstr>
      <vt:lpstr>Irregular Verbs</vt:lpstr>
      <vt:lpstr>Irregular Verbs</vt:lpstr>
      <vt:lpstr>Separable Verbs</vt:lpstr>
      <vt:lpstr>Separable Verbs</vt:lpstr>
      <vt:lpstr>Separable Verbs</vt:lpstr>
      <vt:lpstr>Separable Verbs</vt:lpstr>
      <vt:lpstr>Modal Verbs</vt:lpstr>
      <vt:lpstr>Modal Verbs</vt:lpstr>
      <vt:lpstr>Modal Verbs</vt:lpstr>
      <vt:lpstr>Modal Verbs</vt:lpstr>
      <vt:lpstr>Modal Verbs</vt:lpstr>
      <vt:lpstr>Future Tense</vt:lpstr>
      <vt:lpstr>Future Tense</vt:lpstr>
      <vt:lpstr>Future Tense</vt:lpstr>
      <vt:lpstr>Future Tense (Beispiele)</vt:lpstr>
      <vt:lpstr>Commands!</vt:lpstr>
      <vt:lpstr>Commands!</vt:lpstr>
      <vt:lpstr>Commands!</vt:lpstr>
      <vt:lpstr>Commands!</vt:lpstr>
      <vt:lpstr>Personal Pronouns</vt:lpstr>
      <vt:lpstr>Possessive Pronouns</vt:lpstr>
      <vt:lpstr>PowerPoint Presentation</vt:lpstr>
      <vt:lpstr>Nominative</vt:lpstr>
      <vt:lpstr>Nominative</vt:lpstr>
      <vt:lpstr>Accusative</vt:lpstr>
      <vt:lpstr>Accusative</vt:lpstr>
      <vt:lpstr>Der Words</vt:lpstr>
      <vt:lpstr>Ein Words</vt:lpstr>
      <vt:lpstr>Ein Words</vt:lpstr>
      <vt:lpstr>Word Order</vt:lpstr>
      <vt:lpstr>Word Order</vt:lpstr>
      <vt:lpstr>Word Order</vt:lpstr>
      <vt:lpstr>Word Order</vt:lpstr>
      <vt:lpstr>Word Order</vt:lpstr>
      <vt:lpstr>Dates</vt:lpstr>
      <vt:lpstr>Dates</vt:lpstr>
      <vt:lpstr>Dates</vt:lpstr>
      <vt:lpstr>Accusative Prepositions</vt:lpstr>
      <vt:lpstr>Accusative Prepositions</vt:lpstr>
      <vt:lpstr>Coordinating Conjunctions</vt:lpstr>
      <vt:lpstr>Coordinating Conjunctions</vt:lpstr>
      <vt:lpstr>Subordinating Conjunctions</vt:lpstr>
      <vt:lpstr>PowerPoint Presentation</vt:lpstr>
      <vt:lpstr>Subordinating Conjunctions</vt:lpstr>
    </vt:vector>
  </TitlesOfParts>
  <Company>Philomath School District 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T. Card</dc:creator>
  <cp:lastModifiedBy>Scott T. Card</cp:lastModifiedBy>
  <cp:revision>71</cp:revision>
  <dcterms:created xsi:type="dcterms:W3CDTF">2015-05-11T18:17:54Z</dcterms:created>
  <dcterms:modified xsi:type="dcterms:W3CDTF">2019-05-29T16:46:46Z</dcterms:modified>
</cp:coreProperties>
</file>