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9" r:id="rId18"/>
    <p:sldId id="274" r:id="rId19"/>
    <p:sldId id="275" r:id="rId20"/>
    <p:sldId id="276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628BD-C6AB-4E4F-ABCB-459FF2B8E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07D4C-350A-47C5-9A69-CE73D7D70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C8FD1-4CC7-458F-A460-325D583E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44E89-6D32-410B-9A01-0BE58766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389EE-6ADE-4A61-AA5F-05CD07D1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5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D89D-3AB2-4687-AF5D-37332679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155AC-796A-4141-8C69-A16287A04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DE3FE-2C53-41A9-AC88-6562787B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9A12D-B3A9-47DE-9419-882C4F06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0C1F4-A434-42BF-BCC7-D2FACF66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2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9A901-2B48-403E-88F8-B43119484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E8AED-E0D9-4CA4-B83F-B6068B5D5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6F3D6-2F76-4F86-9F25-739914D1E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27300-2683-4B7D-B6E0-E90F2A79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7965-33D7-4D74-AD81-006F6C9F5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2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751D-152E-4886-9912-09239064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D0089-591D-49CC-8988-C55D65A7B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39DEA-EA03-4A1E-90F7-3644CD9E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FC78D-3030-41BA-B950-4E129124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C3C3-0480-4B7B-8B58-ACD78C36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7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097B-8060-4D51-B6EF-89877760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817E2-6A1D-4B5A-B122-0DFC35A6E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55D70-50C1-4EB7-BBF3-5103C6D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759A9-2F84-4B68-B877-84A500FC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F9D13-FB78-4B42-90DA-3B0F2E7A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FC15-FCB3-47E5-B58C-A4BD535C6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9FBE-E8F4-4960-A138-CB5228279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A5255-5705-41F5-A20A-5DDB4FEA0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22C56-18FC-4E4D-AD40-71D8C6D6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F2823-EBD1-4820-A921-A2697282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A7784-F1A8-47B5-A713-41912C7E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B89D-4922-493C-A6C1-92DDB2A8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A9AAA-A529-4C8A-BAD2-874A7A379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D3F13-F278-4345-9E3E-3F08FEE70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A0280-77B3-4724-A3CC-00DED243F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9F5D7-446D-4055-A19D-CBDB4BC5E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D9845-7F80-44D1-BFB1-35281731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4600B-26F4-4D74-B888-3ECD9887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94386E-B3E1-42F0-B752-0584A368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9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3588C-65EF-4BEF-9371-DB74C906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E4CD0-5EF1-45DC-BF0E-287761AD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3E43C-97DC-4D88-8A69-868DA71E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92B71-C845-4164-9DBD-A2E8FCA4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3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4805C0-F940-4A8D-BBF2-4A8C2DD9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1C0CE9-5429-4530-9ACF-85263470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0CC90-73C1-4B82-9BE2-A4620D9F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0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9657-5101-4AAD-9668-4F42B11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842DB-C902-46A7-A463-1EF6936EB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BE3AE-C7D4-453A-B200-60130FEDE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BD419-96D4-47FE-855E-A6981D89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57B10-0389-48FD-A275-08EBAF0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46688-7EE7-419F-92EA-30CE288A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579AB-774F-4BC8-87D4-BADA8571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FCA1DB-B443-40D3-81E4-5D7726A9A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94ACC-750E-4099-91F8-0BF1EBD4C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B5973-922F-4D78-81BE-F2AA4EDB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E2EA7-6D98-4B3A-BCCA-1CF65C91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2D5F1-BCBD-4F60-82E6-04CBD18B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7BBE17-9270-448D-BD8C-0423A3C3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2AA30-0A8E-41CB-8EE0-3B6EBDC2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772C8-29A5-472D-939B-B1253D4B2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C0470-9E4D-45FD-9DD7-4F519E519C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FB027-CACA-442B-9743-216B71171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262DA-2F78-4106-8B0E-824344A03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87DE-3F35-4E0B-9E14-214BF0C3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2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5D44-D96A-4AE8-A081-3F252788B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Modal Verbs – How 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A850F-AB4B-49F5-BE99-1F3F792E88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2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77763"/>
              </p:ext>
            </p:extLst>
          </p:nvPr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mag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muss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will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3" name="Star: 5 Points 2">
            <a:extLst>
              <a:ext uri="{FF2B5EF4-FFF2-40B4-BE49-F238E27FC236}">
                <a16:creationId xmlns:a16="http://schemas.microsoft.com/office/drawing/2014/main" id="{698EE9ED-F952-49E1-8C71-28386DED0B8A}"/>
              </a:ext>
            </a:extLst>
          </p:cNvPr>
          <p:cNvSpPr/>
          <p:nvPr/>
        </p:nvSpPr>
        <p:spPr>
          <a:xfrm>
            <a:off x="830432" y="1704511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76B9900-1CE7-4A8D-B5C4-87B9DE397C2F}"/>
              </a:ext>
            </a:extLst>
          </p:cNvPr>
          <p:cNvSpPr/>
          <p:nvPr/>
        </p:nvSpPr>
        <p:spPr>
          <a:xfrm>
            <a:off x="494560" y="2975506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6 Points 3">
            <a:extLst>
              <a:ext uri="{FF2B5EF4-FFF2-40B4-BE49-F238E27FC236}">
                <a16:creationId xmlns:a16="http://schemas.microsoft.com/office/drawing/2014/main" id="{A94A3482-FB84-4FEA-A5EA-648338954F0A}"/>
              </a:ext>
            </a:extLst>
          </p:cNvPr>
          <p:cNvSpPr/>
          <p:nvPr/>
        </p:nvSpPr>
        <p:spPr>
          <a:xfrm>
            <a:off x="782344" y="2371218"/>
            <a:ext cx="474216" cy="39952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D50E90-BC30-459B-850D-A0A881F2CC0B}"/>
              </a:ext>
            </a:extLst>
          </p:cNvPr>
          <p:cNvSpPr txBox="1"/>
          <p:nvPr/>
        </p:nvSpPr>
        <p:spPr>
          <a:xfrm>
            <a:off x="3568823" y="3941685"/>
            <a:ext cx="478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Everything from here downward is just conjugated regularly!</a:t>
            </a:r>
          </a:p>
        </p:txBody>
      </p:sp>
    </p:spTree>
    <p:extLst>
      <p:ext uri="{BB962C8B-B14F-4D97-AF65-F5344CB8AC3E}">
        <p14:creationId xmlns:p14="http://schemas.microsoft.com/office/powerpoint/2010/main" val="221191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17718"/>
              </p:ext>
            </p:extLst>
          </p:nvPr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mag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muss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will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wollt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3" name="Star: 5 Points 2">
            <a:extLst>
              <a:ext uri="{FF2B5EF4-FFF2-40B4-BE49-F238E27FC236}">
                <a16:creationId xmlns:a16="http://schemas.microsoft.com/office/drawing/2014/main" id="{698EE9ED-F952-49E1-8C71-28386DED0B8A}"/>
              </a:ext>
            </a:extLst>
          </p:cNvPr>
          <p:cNvSpPr/>
          <p:nvPr/>
        </p:nvSpPr>
        <p:spPr>
          <a:xfrm>
            <a:off x="830432" y="1704511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76B9900-1CE7-4A8D-B5C4-87B9DE397C2F}"/>
              </a:ext>
            </a:extLst>
          </p:cNvPr>
          <p:cNvSpPr/>
          <p:nvPr/>
        </p:nvSpPr>
        <p:spPr>
          <a:xfrm>
            <a:off x="494560" y="2975506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6 Points 3">
            <a:extLst>
              <a:ext uri="{FF2B5EF4-FFF2-40B4-BE49-F238E27FC236}">
                <a16:creationId xmlns:a16="http://schemas.microsoft.com/office/drawing/2014/main" id="{A94A3482-FB84-4FEA-A5EA-648338954F0A}"/>
              </a:ext>
            </a:extLst>
          </p:cNvPr>
          <p:cNvSpPr/>
          <p:nvPr/>
        </p:nvSpPr>
        <p:spPr>
          <a:xfrm>
            <a:off x="782344" y="2371218"/>
            <a:ext cx="474216" cy="39952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1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26258"/>
              </p:ext>
            </p:extLst>
          </p:nvPr>
        </p:nvGraphicFramePr>
        <p:xfrm>
          <a:off x="1024631" y="659889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darfst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kannst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magst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musst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sollst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willst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wollt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87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E728-6114-43E0-8595-3F6CB7B7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004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But wait!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956387-9578-4A71-8F84-C19BF2B19981}"/>
              </a:ext>
            </a:extLst>
          </p:cNvPr>
          <p:cNvSpPr txBox="1">
            <a:spLocks/>
          </p:cNvSpPr>
          <p:nvPr/>
        </p:nvSpPr>
        <p:spPr>
          <a:xfrm>
            <a:off x="838200" y="29677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What about the secret modal verb?</a:t>
            </a:r>
          </a:p>
        </p:txBody>
      </p:sp>
    </p:spTree>
    <p:extLst>
      <p:ext uri="{BB962C8B-B14F-4D97-AF65-F5344CB8AC3E}">
        <p14:creationId xmlns:p14="http://schemas.microsoft.com/office/powerpoint/2010/main" val="3239493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28066"/>
              </p:ext>
            </p:extLst>
          </p:nvPr>
        </p:nvGraphicFramePr>
        <p:xfrm>
          <a:off x="172375" y="659889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darfst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kannst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magst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musst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sollst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willst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wollt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582E036-E5F4-403B-AAD6-D9753D829BCA}"/>
              </a:ext>
            </a:extLst>
          </p:cNvPr>
          <p:cNvSpPr txBox="1"/>
          <p:nvPr/>
        </p:nvSpPr>
        <p:spPr>
          <a:xfrm>
            <a:off x="10156055" y="730911"/>
            <a:ext cx="186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möchten</a:t>
            </a:r>
            <a:endParaRPr lang="en-US" b="1" dirty="0">
              <a:solidFill>
                <a:srgbClr val="0070C0"/>
              </a:solidFill>
            </a:endParaRPr>
          </a:p>
          <a:p>
            <a:pPr algn="ctr"/>
            <a:r>
              <a:rPr lang="en-US" b="1" dirty="0"/>
              <a:t>would like (to)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2BA860-6A66-43DE-BD52-DA02DC7AD5FD}"/>
              </a:ext>
            </a:extLst>
          </p:cNvPr>
          <p:cNvSpPr txBox="1"/>
          <p:nvPr/>
        </p:nvSpPr>
        <p:spPr>
          <a:xfrm>
            <a:off x="10156055" y="1821126"/>
            <a:ext cx="186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It does all the same things!</a:t>
            </a:r>
          </a:p>
        </p:txBody>
      </p:sp>
    </p:spTree>
    <p:extLst>
      <p:ext uri="{BB962C8B-B14F-4D97-AF65-F5344CB8AC3E}">
        <p14:creationId xmlns:p14="http://schemas.microsoft.com/office/powerpoint/2010/main" val="12080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/>
        </p:nvGraphicFramePr>
        <p:xfrm>
          <a:off x="172375" y="659889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darfst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kannst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magst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musst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sollst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willst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wollt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dürfen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können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mögen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müßen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sollen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wollen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582E036-E5F4-403B-AAD6-D9753D829BCA}"/>
              </a:ext>
            </a:extLst>
          </p:cNvPr>
          <p:cNvSpPr txBox="1"/>
          <p:nvPr/>
        </p:nvSpPr>
        <p:spPr>
          <a:xfrm>
            <a:off x="10156055" y="730911"/>
            <a:ext cx="186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möchten</a:t>
            </a:r>
            <a:endParaRPr lang="en-US" b="1" dirty="0">
              <a:solidFill>
                <a:srgbClr val="0070C0"/>
              </a:solidFill>
            </a:endParaRPr>
          </a:p>
          <a:p>
            <a:pPr algn="ctr"/>
            <a:r>
              <a:rPr lang="en-US" b="1" dirty="0"/>
              <a:t>would like (to)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BE3B5F-EA51-4B37-91C4-59C5B8D46ED5}"/>
              </a:ext>
            </a:extLst>
          </p:cNvPr>
          <p:cNvSpPr txBox="1"/>
          <p:nvPr/>
        </p:nvSpPr>
        <p:spPr>
          <a:xfrm>
            <a:off x="10156055" y="1602403"/>
            <a:ext cx="186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möchte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EF24D6-235F-4A8F-B059-2821947D5463}"/>
              </a:ext>
            </a:extLst>
          </p:cNvPr>
          <p:cNvSpPr txBox="1"/>
          <p:nvPr/>
        </p:nvSpPr>
        <p:spPr>
          <a:xfrm>
            <a:off x="10156055" y="2917780"/>
            <a:ext cx="186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möchte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553DB2-09DC-4C92-A6C5-C061FEE13CA4}"/>
              </a:ext>
            </a:extLst>
          </p:cNvPr>
          <p:cNvSpPr txBox="1"/>
          <p:nvPr/>
        </p:nvSpPr>
        <p:spPr>
          <a:xfrm>
            <a:off x="10156055" y="2280351"/>
            <a:ext cx="186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möchtest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012EAB-6A77-436F-AB41-600993873BFB}"/>
              </a:ext>
            </a:extLst>
          </p:cNvPr>
          <p:cNvSpPr txBox="1"/>
          <p:nvPr/>
        </p:nvSpPr>
        <p:spPr>
          <a:xfrm>
            <a:off x="10156055" y="3593961"/>
            <a:ext cx="186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möchten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44D282-6B41-410D-A1FC-EF2B74C13FD8}"/>
              </a:ext>
            </a:extLst>
          </p:cNvPr>
          <p:cNvSpPr txBox="1"/>
          <p:nvPr/>
        </p:nvSpPr>
        <p:spPr>
          <a:xfrm>
            <a:off x="10156055" y="4237593"/>
            <a:ext cx="186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möchten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9B7C8F-73B0-4F91-AB9A-AB657ABB03E8}"/>
              </a:ext>
            </a:extLst>
          </p:cNvPr>
          <p:cNvSpPr txBox="1"/>
          <p:nvPr/>
        </p:nvSpPr>
        <p:spPr>
          <a:xfrm>
            <a:off x="10156055" y="4891593"/>
            <a:ext cx="186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möchtet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A16489-D760-4A2B-B5BE-C4D827C7A33A}"/>
              </a:ext>
            </a:extLst>
          </p:cNvPr>
          <p:cNvSpPr txBox="1"/>
          <p:nvPr/>
        </p:nvSpPr>
        <p:spPr>
          <a:xfrm>
            <a:off x="10156055" y="5535225"/>
            <a:ext cx="186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möchten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592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7ABF-500C-4BEA-AF0F-6190A0F1B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494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 that’s HOW to conjugate modal verbs.</a:t>
            </a:r>
          </a:p>
        </p:txBody>
      </p:sp>
      <p:sp>
        <p:nvSpPr>
          <p:cNvPr id="4" name="Action Button: Blank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1DA592A-C6AF-45DE-B00E-B8C8E86FE6E3}"/>
              </a:ext>
            </a:extLst>
          </p:cNvPr>
          <p:cNvSpPr/>
          <p:nvPr/>
        </p:nvSpPr>
        <p:spPr>
          <a:xfrm>
            <a:off x="3959441" y="3663687"/>
            <a:ext cx="4500979" cy="129613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Back to Main Menu</a:t>
            </a:r>
          </a:p>
        </p:txBody>
      </p:sp>
      <p:sp>
        <p:nvSpPr>
          <p:cNvPr id="5" name="Action Button: Blank 4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BF5AD2CD-B8BC-4D60-9EA2-856EAFCAFB17}"/>
              </a:ext>
            </a:extLst>
          </p:cNvPr>
          <p:cNvSpPr/>
          <p:nvPr/>
        </p:nvSpPr>
        <p:spPr>
          <a:xfrm>
            <a:off x="3959441" y="5174371"/>
            <a:ext cx="4500979" cy="129613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End Slideshow</a:t>
            </a:r>
          </a:p>
        </p:txBody>
      </p:sp>
    </p:spTree>
    <p:extLst>
      <p:ext uri="{BB962C8B-B14F-4D97-AF65-F5344CB8AC3E}">
        <p14:creationId xmlns:p14="http://schemas.microsoft.com/office/powerpoint/2010/main" val="202595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8093-9F9C-4773-94F8-09BF0DF1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4897-A471-4F2E-A397-B8524567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1825625"/>
            <a:ext cx="1148770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Relatively simple. Modal verbs are the verbs that verb other verbs. Verb it? I mean got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Modal verbs always do 2 very specific things: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Move the other verb to the end of the sentence (or clause)</a:t>
            </a:r>
          </a:p>
          <a:p>
            <a:pPr marL="514350" indent="-514350">
              <a:buAutoNum type="arabicPeriod"/>
            </a:pPr>
            <a:r>
              <a:rPr lang="en-US" dirty="0"/>
              <a:t>Make that other verb infinitive (unconjugated)</a:t>
            </a:r>
          </a:p>
        </p:txBody>
      </p:sp>
    </p:spTree>
    <p:extLst>
      <p:ext uri="{BB962C8B-B14F-4D97-AF65-F5344CB8AC3E}">
        <p14:creationId xmlns:p14="http://schemas.microsoft.com/office/powerpoint/2010/main" val="33717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8093-9F9C-4773-94F8-09BF0DF1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4897-A471-4F2E-A397-B8524567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1825625"/>
            <a:ext cx="11487704" cy="3918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Ich </a:t>
            </a:r>
            <a:r>
              <a:rPr lang="en-US" dirty="0" err="1">
                <a:solidFill>
                  <a:srgbClr val="FF0000"/>
                </a:solidFill>
              </a:rPr>
              <a:t>esse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Käsebrot</a:t>
            </a:r>
            <a:r>
              <a:rPr lang="en-US" dirty="0"/>
              <a:t>. </a:t>
            </a:r>
            <a:r>
              <a:rPr lang="en-US" dirty="0">
                <a:sym typeface="Wingdings" panose="05000000000000000000" pitchFamily="2" charset="2"/>
              </a:rPr>
              <a:t> normal sentence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Ich will </a:t>
            </a:r>
            <a:r>
              <a:rPr lang="en-US" dirty="0" err="1">
                <a:sym typeface="Wingdings" panose="05000000000000000000" pitchFamily="2" charset="2"/>
              </a:rPr>
              <a:t>ein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Käsebrot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essen</a:t>
            </a:r>
            <a:r>
              <a:rPr lang="en-US" dirty="0">
                <a:sym typeface="Wingdings" panose="05000000000000000000" pitchFamily="2" charset="2"/>
              </a:rPr>
              <a:t>.  add a modal!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you see the 2 things that happened? </a:t>
            </a:r>
          </a:p>
          <a:p>
            <a:pPr marL="514350" indent="-514350">
              <a:buAutoNum type="arabicPeriod"/>
            </a:pPr>
            <a:r>
              <a:rPr lang="en-US" dirty="0"/>
              <a:t>“</a:t>
            </a:r>
            <a:r>
              <a:rPr lang="en-US" dirty="0" err="1"/>
              <a:t>esse</a:t>
            </a:r>
            <a:r>
              <a:rPr lang="en-US" dirty="0"/>
              <a:t>” got moved to the end</a:t>
            </a:r>
          </a:p>
          <a:p>
            <a:pPr marL="514350" indent="-514350">
              <a:buAutoNum type="arabicPeriod"/>
            </a:pPr>
            <a:r>
              <a:rPr lang="en-US" dirty="0"/>
              <a:t>It became infinitive (unconjugated)</a:t>
            </a:r>
          </a:p>
        </p:txBody>
      </p:sp>
    </p:spTree>
    <p:extLst>
      <p:ext uri="{BB962C8B-B14F-4D97-AF65-F5344CB8AC3E}">
        <p14:creationId xmlns:p14="http://schemas.microsoft.com/office/powerpoint/2010/main" val="4282830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8093-9F9C-4773-94F8-09BF0DF1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4897-A471-4F2E-A397-B8524567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8" y="1550417"/>
            <a:ext cx="1148770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Du </a:t>
            </a:r>
            <a:r>
              <a:rPr lang="en-US" dirty="0" err="1"/>
              <a:t>isst</a:t>
            </a:r>
            <a:r>
              <a:rPr lang="en-US" dirty="0"/>
              <a:t> das </a:t>
            </a:r>
            <a:r>
              <a:rPr lang="en-US" dirty="0" err="1"/>
              <a:t>Eis</a:t>
            </a:r>
            <a:r>
              <a:rPr lang="en-US" dirty="0"/>
              <a:t>. 				Sie </a:t>
            </a:r>
            <a:r>
              <a:rPr lang="en-US" dirty="0" err="1">
                <a:solidFill>
                  <a:srgbClr val="FF0000"/>
                </a:solidFill>
              </a:rPr>
              <a:t>essen</a:t>
            </a:r>
            <a:r>
              <a:rPr lang="en-US" dirty="0"/>
              <a:t> den </a:t>
            </a:r>
            <a:r>
              <a:rPr lang="en-US" dirty="0" err="1"/>
              <a:t>Käse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.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Du </a:t>
            </a:r>
            <a:r>
              <a:rPr lang="en-US" dirty="0" err="1">
                <a:sym typeface="Wingdings" panose="05000000000000000000" pitchFamily="2" charset="2"/>
              </a:rPr>
              <a:t>sollst</a:t>
            </a:r>
            <a:r>
              <a:rPr lang="en-US" dirty="0">
                <a:sym typeface="Wingdings" panose="05000000000000000000" pitchFamily="2" charset="2"/>
              </a:rPr>
              <a:t> das </a:t>
            </a:r>
            <a:r>
              <a:rPr lang="en-US" dirty="0" err="1">
                <a:sym typeface="Wingdings" panose="05000000000000000000" pitchFamily="2" charset="2"/>
              </a:rPr>
              <a:t>Eis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essen</a:t>
            </a:r>
            <a:r>
              <a:rPr lang="en-US" dirty="0">
                <a:sym typeface="Wingdings" panose="05000000000000000000" pitchFamily="2" charset="2"/>
              </a:rPr>
              <a:t>. 			Sie </a:t>
            </a:r>
            <a:r>
              <a:rPr lang="en-US" dirty="0" err="1">
                <a:sym typeface="Wingdings" panose="05000000000000000000" pitchFamily="2" charset="2"/>
              </a:rPr>
              <a:t>können</a:t>
            </a:r>
            <a:r>
              <a:rPr lang="en-US" dirty="0">
                <a:sym typeface="Wingdings" panose="05000000000000000000" pitchFamily="2" charset="2"/>
              </a:rPr>
              <a:t> den </a:t>
            </a:r>
            <a:r>
              <a:rPr lang="en-US" dirty="0" err="1">
                <a:sym typeface="Wingdings" panose="05000000000000000000" pitchFamily="2" charset="2"/>
              </a:rPr>
              <a:t>Käse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nicht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essen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8EA494-88F1-4D5F-AD04-CC5FD1CC3AA3}"/>
              </a:ext>
            </a:extLst>
          </p:cNvPr>
          <p:cNvSpPr txBox="1">
            <a:spLocks/>
          </p:cNvSpPr>
          <p:nvPr/>
        </p:nvSpPr>
        <p:spPr>
          <a:xfrm>
            <a:off x="352148" y="4179688"/>
            <a:ext cx="11487704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trinkt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Limo. 			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esst</a:t>
            </a:r>
            <a:r>
              <a:rPr lang="en-US" dirty="0"/>
              <a:t> in der </a:t>
            </a:r>
            <a:r>
              <a:rPr lang="en-US" dirty="0" err="1"/>
              <a:t>Klasse</a:t>
            </a:r>
            <a:r>
              <a:rPr lang="en-US" dirty="0"/>
              <a:t>.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sym typeface="Wingdings" panose="05000000000000000000" pitchFamily="2" charset="2"/>
              </a:rPr>
              <a:t>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kann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eine</a:t>
            </a:r>
            <a:r>
              <a:rPr lang="en-US" dirty="0">
                <a:sym typeface="Wingdings" panose="05000000000000000000" pitchFamily="2" charset="2"/>
              </a:rPr>
              <a:t> Limo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trinken</a:t>
            </a:r>
            <a:r>
              <a:rPr lang="en-US" dirty="0">
                <a:sym typeface="Wingdings" panose="05000000000000000000" pitchFamily="2" charset="2"/>
              </a:rPr>
              <a:t>. 		</a:t>
            </a:r>
            <a:r>
              <a:rPr lang="en-US" dirty="0" err="1">
                <a:sym typeface="Wingdings" panose="05000000000000000000" pitchFamily="2" charset="2"/>
              </a:rPr>
              <a:t>Ihr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dürft</a:t>
            </a:r>
            <a:r>
              <a:rPr lang="en-US" dirty="0">
                <a:sym typeface="Wingdings" panose="05000000000000000000" pitchFamily="2" charset="2"/>
              </a:rPr>
              <a:t> in der </a:t>
            </a:r>
            <a:r>
              <a:rPr lang="en-US" dirty="0" err="1">
                <a:sym typeface="Wingdings" panose="05000000000000000000" pitchFamily="2" charset="2"/>
              </a:rPr>
              <a:t>Klasse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essen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9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Blank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623E3EE-531C-48B9-B0E5-6565CFC195F6}"/>
              </a:ext>
            </a:extLst>
          </p:cNvPr>
          <p:cNvSpPr/>
          <p:nvPr/>
        </p:nvSpPr>
        <p:spPr>
          <a:xfrm>
            <a:off x="2148396" y="2352583"/>
            <a:ext cx="2858610" cy="184655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How to Conjugate ‘</a:t>
            </a:r>
            <a:r>
              <a:rPr lang="en-US" sz="2800" b="1" dirty="0" err="1"/>
              <a:t>em</a:t>
            </a:r>
            <a:endParaRPr lang="en-US" sz="2800" b="1" dirty="0"/>
          </a:p>
        </p:txBody>
      </p:sp>
      <p:sp>
        <p:nvSpPr>
          <p:cNvPr id="5" name="Action Button: Blank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25E345E-770C-4EDD-8E52-5FDE99A26152}"/>
              </a:ext>
            </a:extLst>
          </p:cNvPr>
          <p:cNvSpPr/>
          <p:nvPr/>
        </p:nvSpPr>
        <p:spPr>
          <a:xfrm>
            <a:off x="6388963" y="2352582"/>
            <a:ext cx="2858610" cy="184655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How to Use ‘</a:t>
            </a:r>
            <a:r>
              <a:rPr lang="en-US" sz="2800" b="1" dirty="0" err="1"/>
              <a:t>em</a:t>
            </a:r>
            <a:endParaRPr lang="en-US" sz="2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66272A-4566-42CD-835A-6C1A1A85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How to Modal Verb in German</a:t>
            </a:r>
          </a:p>
        </p:txBody>
      </p:sp>
    </p:spTree>
    <p:extLst>
      <p:ext uri="{BB962C8B-B14F-4D97-AF65-F5344CB8AC3E}">
        <p14:creationId xmlns:p14="http://schemas.microsoft.com/office/powerpoint/2010/main" val="313886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8093-9F9C-4773-94F8-09BF0DF1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4897-A471-4F2E-A397-B8524567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8" y="1550417"/>
            <a:ext cx="11487704" cy="4344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You are allowed to use a modal verb without another verb.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Ich 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will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eine</a:t>
            </a:r>
            <a:r>
              <a:rPr lang="en-US" dirty="0">
                <a:sym typeface="Wingdings" panose="05000000000000000000" pitchFamily="2" charset="2"/>
              </a:rPr>
              <a:t> Pizza! = I want a pizza! 	(1 verb)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Ich 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will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eine</a:t>
            </a:r>
            <a:r>
              <a:rPr lang="en-US" dirty="0">
                <a:sym typeface="Wingdings" panose="05000000000000000000" pitchFamily="2" charset="2"/>
              </a:rPr>
              <a:t> Pizza </a:t>
            </a:r>
            <a:r>
              <a:rPr lang="en-US" dirty="0" err="1">
                <a:solidFill>
                  <a:srgbClr val="002060"/>
                </a:solidFill>
                <a:sym typeface="Wingdings" panose="05000000000000000000" pitchFamily="2" charset="2"/>
              </a:rPr>
              <a:t>essen</a:t>
            </a:r>
            <a:r>
              <a:rPr lang="en-US" dirty="0">
                <a:sym typeface="Wingdings" panose="05000000000000000000" pitchFamily="2" charset="2"/>
              </a:rPr>
              <a:t>! = I want to eat a pizza! 	(2 verbs)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↑ see how both of those work just fine? ↑ </a:t>
            </a:r>
          </a:p>
        </p:txBody>
      </p:sp>
    </p:spTree>
    <p:extLst>
      <p:ext uri="{BB962C8B-B14F-4D97-AF65-F5344CB8AC3E}">
        <p14:creationId xmlns:p14="http://schemas.microsoft.com/office/powerpoint/2010/main" val="2850026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8093-9F9C-4773-94F8-09BF0DF1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4897-A471-4F2E-A397-B8524567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8" y="1550417"/>
            <a:ext cx="11487704" cy="4942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Some kind of </a:t>
            </a:r>
            <a:r>
              <a:rPr lang="en-US" i="1" dirty="0">
                <a:sym typeface="Wingdings" panose="05000000000000000000" pitchFamily="2" charset="2"/>
              </a:rPr>
              <a:t>need </a:t>
            </a:r>
            <a:r>
              <a:rPr lang="en-US" dirty="0">
                <a:sym typeface="Wingdings" panose="05000000000000000000" pitchFamily="2" charset="2"/>
              </a:rPr>
              <a:t>to go with another verb.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“Du </a:t>
            </a:r>
            <a:r>
              <a:rPr lang="en-US" dirty="0" err="1">
                <a:sym typeface="Wingdings" panose="05000000000000000000" pitchFamily="2" charset="2"/>
              </a:rPr>
              <a:t>sollst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deine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Hausaufgaben</a:t>
            </a:r>
            <a:r>
              <a:rPr lang="en-US" dirty="0">
                <a:sym typeface="Wingdings" panose="05000000000000000000" pitchFamily="2" charset="2"/>
              </a:rPr>
              <a:t>.” = “You should your homework.”  </a:t>
            </a:r>
          </a:p>
          <a:p>
            <a:pPr marL="0" indent="0">
              <a:buNone/>
            </a:pPr>
            <a:endParaRPr lang="en-US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↑ See how something appears to be missing? ↑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Germans do often leave out the 2</a:t>
            </a:r>
            <a:r>
              <a:rPr lang="en-US" baseline="30000" dirty="0">
                <a:sym typeface="Wingdings" panose="05000000000000000000" pitchFamily="2" charset="2"/>
              </a:rPr>
              <a:t>nd</a:t>
            </a:r>
            <a:r>
              <a:rPr lang="en-US" dirty="0">
                <a:sym typeface="Wingdings" panose="05000000000000000000" pitchFamily="2" charset="2"/>
              </a:rPr>
              <a:t> verb when it’s a common sense, everyday phrase.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Example: “Ich muss </a:t>
            </a:r>
            <a:r>
              <a:rPr lang="en-US" dirty="0" err="1">
                <a:sym typeface="Wingdings" panose="05000000000000000000" pitchFamily="2" charset="2"/>
              </a:rPr>
              <a:t>zur</a:t>
            </a:r>
            <a:r>
              <a:rPr lang="en-US" dirty="0">
                <a:sym typeface="Wingdings" panose="05000000000000000000" pitchFamily="2" charset="2"/>
              </a:rPr>
              <a:t> Schule (</a:t>
            </a:r>
            <a:r>
              <a:rPr lang="en-US" dirty="0" err="1">
                <a:sym typeface="Wingdings" panose="05000000000000000000" pitchFamily="2" charset="2"/>
              </a:rPr>
              <a:t>gehen</a:t>
            </a:r>
            <a:r>
              <a:rPr lang="en-US" dirty="0">
                <a:sym typeface="Wingdings" panose="05000000000000000000" pitchFamily="2" charset="2"/>
              </a:rPr>
              <a:t>)” = “I have to (go to) school”</a:t>
            </a:r>
          </a:p>
        </p:txBody>
      </p:sp>
    </p:spTree>
    <p:extLst>
      <p:ext uri="{BB962C8B-B14F-4D97-AF65-F5344CB8AC3E}">
        <p14:creationId xmlns:p14="http://schemas.microsoft.com/office/powerpoint/2010/main" val="113009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8093-9F9C-4773-94F8-09BF0DF1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4897-A471-4F2E-A397-B8524567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8" y="1461639"/>
            <a:ext cx="11487704" cy="21870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With modal verbs, you can essentially multiply your German by 7! Now you can say someone wants to, has to, should, can, </a:t>
            </a:r>
            <a:r>
              <a:rPr lang="en-US" dirty="0" err="1">
                <a:sym typeface="Wingdings" panose="05000000000000000000" pitchFamily="2" charset="2"/>
              </a:rPr>
              <a:t>usw</a:t>
            </a:r>
            <a:r>
              <a:rPr lang="en-US" dirty="0">
                <a:sym typeface="Wingdings" panose="05000000000000000000" pitchFamily="2" charset="2"/>
              </a:rPr>
              <a:t>. do something instead of just saying they’re doing something.</a:t>
            </a:r>
          </a:p>
        </p:txBody>
      </p:sp>
      <p:sp>
        <p:nvSpPr>
          <p:cNvPr id="4" name="Action Button: Blank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772F94-0DD0-43B6-8148-84CDB6A2D876}"/>
              </a:ext>
            </a:extLst>
          </p:cNvPr>
          <p:cNvSpPr/>
          <p:nvPr/>
        </p:nvSpPr>
        <p:spPr>
          <a:xfrm>
            <a:off x="3959441" y="3663687"/>
            <a:ext cx="4500979" cy="129613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Back to Main Menu</a:t>
            </a:r>
          </a:p>
        </p:txBody>
      </p:sp>
      <p:sp>
        <p:nvSpPr>
          <p:cNvPr id="5" name="Action Button: Blank 4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645C1E85-38C2-4170-B23B-416E8482D444}"/>
              </a:ext>
            </a:extLst>
          </p:cNvPr>
          <p:cNvSpPr/>
          <p:nvPr/>
        </p:nvSpPr>
        <p:spPr>
          <a:xfrm>
            <a:off x="3959441" y="5174371"/>
            <a:ext cx="4500979" cy="129613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End Slideshow</a:t>
            </a:r>
          </a:p>
        </p:txBody>
      </p:sp>
    </p:spTree>
    <p:extLst>
      <p:ext uri="{BB962C8B-B14F-4D97-AF65-F5344CB8AC3E}">
        <p14:creationId xmlns:p14="http://schemas.microsoft.com/office/powerpoint/2010/main" val="137325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8093-9F9C-4773-94F8-09BF0DF1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Conjugate 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4897-A471-4F2E-A397-B8524567F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 aren’t regular verbs, irregular verbs, or even separable verbs!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Modal verbs do their own thing. There are ONLY 6 of them…sort of…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It’s way easier than it first appears.</a:t>
            </a:r>
          </a:p>
        </p:txBody>
      </p:sp>
    </p:spTree>
    <p:extLst>
      <p:ext uri="{BB962C8B-B14F-4D97-AF65-F5344CB8AC3E}">
        <p14:creationId xmlns:p14="http://schemas.microsoft.com/office/powerpoint/2010/main" val="422230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92152"/>
              </p:ext>
            </p:extLst>
          </p:nvPr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76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907579-B70E-45F1-8DF4-B49A0BE992F5}"/>
              </a:ext>
            </a:extLst>
          </p:cNvPr>
          <p:cNvSpPr txBox="1"/>
          <p:nvPr/>
        </p:nvSpPr>
        <p:spPr>
          <a:xfrm>
            <a:off x="2104008" y="1713390"/>
            <a:ext cx="6187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← Hint: if you just learn this one row, you know everything! ←</a:t>
            </a:r>
          </a:p>
        </p:txBody>
      </p:sp>
    </p:spTree>
    <p:extLst>
      <p:ext uri="{BB962C8B-B14F-4D97-AF65-F5344CB8AC3E}">
        <p14:creationId xmlns:p14="http://schemas.microsoft.com/office/powerpoint/2010/main" val="141427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68533"/>
              </p:ext>
            </p:extLst>
          </p:nvPr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F91BBE7-C111-47A9-802D-6A8D2508E698}"/>
              </a:ext>
            </a:extLst>
          </p:cNvPr>
          <p:cNvSpPr txBox="1"/>
          <p:nvPr/>
        </p:nvSpPr>
        <p:spPr>
          <a:xfrm>
            <a:off x="2361460" y="1704512"/>
            <a:ext cx="113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darf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4A191-206A-4518-93EA-67A52B1A3689}"/>
              </a:ext>
            </a:extLst>
          </p:cNvPr>
          <p:cNvSpPr txBox="1"/>
          <p:nvPr/>
        </p:nvSpPr>
        <p:spPr>
          <a:xfrm>
            <a:off x="3756734" y="1704511"/>
            <a:ext cx="113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kann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73BB67-C1E1-4305-9AA8-EA2DFCFBB258}"/>
              </a:ext>
            </a:extLst>
          </p:cNvPr>
          <p:cNvSpPr txBox="1"/>
          <p:nvPr/>
        </p:nvSpPr>
        <p:spPr>
          <a:xfrm>
            <a:off x="5261869" y="1704511"/>
            <a:ext cx="113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23306F-EFAC-4A35-9292-29F939203C08}"/>
              </a:ext>
            </a:extLst>
          </p:cNvPr>
          <p:cNvSpPr txBox="1"/>
          <p:nvPr/>
        </p:nvSpPr>
        <p:spPr>
          <a:xfrm>
            <a:off x="6675268" y="1704511"/>
            <a:ext cx="113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muss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21D9C2-D78C-4AD8-A4BA-F9C88E090336}"/>
              </a:ext>
            </a:extLst>
          </p:cNvPr>
          <p:cNvSpPr txBox="1"/>
          <p:nvPr/>
        </p:nvSpPr>
        <p:spPr>
          <a:xfrm>
            <a:off x="8088667" y="1704511"/>
            <a:ext cx="113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soll</a:t>
            </a:r>
            <a:endParaRPr lang="en-US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0B32A9-B29F-4D95-BDCD-9F14DC5B61F6}"/>
              </a:ext>
            </a:extLst>
          </p:cNvPr>
          <p:cNvSpPr txBox="1"/>
          <p:nvPr/>
        </p:nvSpPr>
        <p:spPr>
          <a:xfrm>
            <a:off x="9455273" y="1704511"/>
            <a:ext cx="113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will</a:t>
            </a:r>
          </a:p>
        </p:txBody>
      </p:sp>
      <p:sp>
        <p:nvSpPr>
          <p:cNvPr id="5" name="Action Button: Blank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CB8A8C-47D5-4571-ABF7-DD2B997FA27C}"/>
              </a:ext>
            </a:extLst>
          </p:cNvPr>
          <p:cNvSpPr/>
          <p:nvPr/>
        </p:nvSpPr>
        <p:spPr>
          <a:xfrm>
            <a:off x="2496105" y="1704511"/>
            <a:ext cx="922908" cy="4616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ction Button: Blank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F72B8F4-7DAF-4CD9-A3D5-195415B9D4BA}"/>
              </a:ext>
            </a:extLst>
          </p:cNvPr>
          <p:cNvSpPr/>
          <p:nvPr/>
        </p:nvSpPr>
        <p:spPr>
          <a:xfrm>
            <a:off x="3918288" y="1704510"/>
            <a:ext cx="922908" cy="4616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ction Button: Blank 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34F21FE-5516-4188-B92C-1B0AC3DFD74A}"/>
              </a:ext>
            </a:extLst>
          </p:cNvPr>
          <p:cNvSpPr/>
          <p:nvPr/>
        </p:nvSpPr>
        <p:spPr>
          <a:xfrm>
            <a:off x="5392351" y="1704510"/>
            <a:ext cx="922908" cy="4616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ction Button: Blank 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431AB37-8078-4FB3-BDC6-F1DDA37A59E5}"/>
              </a:ext>
            </a:extLst>
          </p:cNvPr>
          <p:cNvSpPr/>
          <p:nvPr/>
        </p:nvSpPr>
        <p:spPr>
          <a:xfrm>
            <a:off x="6810557" y="1704509"/>
            <a:ext cx="922908" cy="4616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ction Button: Blank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85DF431-3E37-4434-A684-C908078337CD}"/>
              </a:ext>
            </a:extLst>
          </p:cNvPr>
          <p:cNvSpPr/>
          <p:nvPr/>
        </p:nvSpPr>
        <p:spPr>
          <a:xfrm>
            <a:off x="8195384" y="1704508"/>
            <a:ext cx="922908" cy="4616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ction Button: Blank 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52E6A92-BC5C-41F4-9CEC-34D7A549B385}"/>
              </a:ext>
            </a:extLst>
          </p:cNvPr>
          <p:cNvSpPr/>
          <p:nvPr/>
        </p:nvSpPr>
        <p:spPr>
          <a:xfrm>
            <a:off x="9590658" y="1704507"/>
            <a:ext cx="922908" cy="4616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0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597528"/>
              </p:ext>
            </p:extLst>
          </p:nvPr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3" name="Star: 5 Points 2">
            <a:extLst>
              <a:ext uri="{FF2B5EF4-FFF2-40B4-BE49-F238E27FC236}">
                <a16:creationId xmlns:a16="http://schemas.microsoft.com/office/drawing/2014/main" id="{698EE9ED-F952-49E1-8C71-28386DED0B8A}"/>
              </a:ext>
            </a:extLst>
          </p:cNvPr>
          <p:cNvSpPr/>
          <p:nvPr/>
        </p:nvSpPr>
        <p:spPr>
          <a:xfrm>
            <a:off x="830432" y="1704511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76B9900-1CE7-4A8D-B5C4-87B9DE397C2F}"/>
              </a:ext>
            </a:extLst>
          </p:cNvPr>
          <p:cNvSpPr/>
          <p:nvPr/>
        </p:nvSpPr>
        <p:spPr>
          <a:xfrm>
            <a:off x="494560" y="2975506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3CDBAC5F-71DF-4173-8C26-44F1452B4438}"/>
              </a:ext>
            </a:extLst>
          </p:cNvPr>
          <p:cNvSpPr/>
          <p:nvPr/>
        </p:nvSpPr>
        <p:spPr>
          <a:xfrm>
            <a:off x="3009530" y="6282882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9621FC-C282-41FA-B5FD-04C4AF50DB06}"/>
              </a:ext>
            </a:extLst>
          </p:cNvPr>
          <p:cNvSpPr txBox="1"/>
          <p:nvPr/>
        </p:nvSpPr>
        <p:spPr>
          <a:xfrm>
            <a:off x="2634817" y="6249602"/>
            <a:ext cx="421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= exactly the same! </a:t>
            </a:r>
          </a:p>
        </p:txBody>
      </p:sp>
    </p:spTree>
    <p:extLst>
      <p:ext uri="{BB962C8B-B14F-4D97-AF65-F5344CB8AC3E}">
        <p14:creationId xmlns:p14="http://schemas.microsoft.com/office/powerpoint/2010/main" val="358219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685375"/>
              </p:ext>
            </p:extLst>
          </p:nvPr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3" name="Star: 5 Points 2">
            <a:extLst>
              <a:ext uri="{FF2B5EF4-FFF2-40B4-BE49-F238E27FC236}">
                <a16:creationId xmlns:a16="http://schemas.microsoft.com/office/drawing/2014/main" id="{698EE9ED-F952-49E1-8C71-28386DED0B8A}"/>
              </a:ext>
            </a:extLst>
          </p:cNvPr>
          <p:cNvSpPr/>
          <p:nvPr/>
        </p:nvSpPr>
        <p:spPr>
          <a:xfrm>
            <a:off x="830432" y="1704511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76B9900-1CE7-4A8D-B5C4-87B9DE397C2F}"/>
              </a:ext>
            </a:extLst>
          </p:cNvPr>
          <p:cNvSpPr/>
          <p:nvPr/>
        </p:nvSpPr>
        <p:spPr>
          <a:xfrm>
            <a:off x="494560" y="2975506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B209-8615-4964-8D18-56EC6FE6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Conjugate Modal Verbs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A399E-0397-4E5D-8149-8FA6DEAC6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312959"/>
              </p:ext>
            </p:extLst>
          </p:nvPr>
        </p:nvGraphicFramePr>
        <p:xfrm>
          <a:off x="838200" y="715795"/>
          <a:ext cx="9983680" cy="553822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26240">
                  <a:extLst>
                    <a:ext uri="{9D8B030D-6E8A-4147-A177-3AD203B41FA5}">
                      <a16:colId xmlns:a16="http://schemas.microsoft.com/office/drawing/2014/main" val="290778401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866648242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850049131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658971016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3311435108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2093252159"/>
                    </a:ext>
                  </a:extLst>
                </a:gridCol>
                <a:gridCol w="1426240">
                  <a:extLst>
                    <a:ext uri="{9D8B030D-6E8A-4147-A177-3AD203B41FA5}">
                      <a16:colId xmlns:a16="http://schemas.microsoft.com/office/drawing/2014/main" val="1180608482"/>
                    </a:ext>
                  </a:extLst>
                </a:gridCol>
              </a:tblGrid>
              <a:tr h="828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70C0"/>
                          </a:solidFill>
                        </a:rPr>
                        <a:t>dürfen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may/to be allowed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können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can/to be able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mögen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like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müßen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must/to have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sollen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should/to be supposed 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wollen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/>
                        <a:t>to want (to)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870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50931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mag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muss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will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st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2006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er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dirty="0" err="1"/>
                        <a:t>sie</a:t>
                      </a:r>
                      <a:r>
                        <a:rPr lang="en-US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darf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kann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soll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87352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16870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81434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79528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8660"/>
                  </a:ext>
                </a:extLst>
              </a:tr>
            </a:tbl>
          </a:graphicData>
        </a:graphic>
      </p:graphicFrame>
      <p:sp>
        <p:nvSpPr>
          <p:cNvPr id="3" name="Star: 5 Points 2">
            <a:extLst>
              <a:ext uri="{FF2B5EF4-FFF2-40B4-BE49-F238E27FC236}">
                <a16:creationId xmlns:a16="http://schemas.microsoft.com/office/drawing/2014/main" id="{698EE9ED-F952-49E1-8C71-28386DED0B8A}"/>
              </a:ext>
            </a:extLst>
          </p:cNvPr>
          <p:cNvSpPr/>
          <p:nvPr/>
        </p:nvSpPr>
        <p:spPr>
          <a:xfrm>
            <a:off x="830432" y="1704511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76B9900-1CE7-4A8D-B5C4-87B9DE397C2F}"/>
              </a:ext>
            </a:extLst>
          </p:cNvPr>
          <p:cNvSpPr/>
          <p:nvPr/>
        </p:nvSpPr>
        <p:spPr>
          <a:xfrm>
            <a:off x="494560" y="2975506"/>
            <a:ext cx="426128" cy="399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6 Points 3">
            <a:extLst>
              <a:ext uri="{FF2B5EF4-FFF2-40B4-BE49-F238E27FC236}">
                <a16:creationId xmlns:a16="http://schemas.microsoft.com/office/drawing/2014/main" id="{A94A3482-FB84-4FEA-A5EA-648338954F0A}"/>
              </a:ext>
            </a:extLst>
          </p:cNvPr>
          <p:cNvSpPr/>
          <p:nvPr/>
        </p:nvSpPr>
        <p:spPr>
          <a:xfrm>
            <a:off x="782344" y="2371218"/>
            <a:ext cx="474216" cy="39952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B20AF51D-E65F-4073-909E-DA6AC17E5322}"/>
              </a:ext>
            </a:extLst>
          </p:cNvPr>
          <p:cNvSpPr/>
          <p:nvPr/>
        </p:nvSpPr>
        <p:spPr>
          <a:xfrm>
            <a:off x="2905588" y="6343978"/>
            <a:ext cx="474216" cy="39952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44E0E-3744-4292-8384-59737EE47B5C}"/>
              </a:ext>
            </a:extLst>
          </p:cNvPr>
          <p:cNvSpPr txBox="1"/>
          <p:nvPr/>
        </p:nvSpPr>
        <p:spPr>
          <a:xfrm>
            <a:off x="3379804" y="6343978"/>
            <a:ext cx="339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 the ich and </a:t>
            </a:r>
            <a:r>
              <a:rPr lang="en-US" b="1" dirty="0" err="1"/>
              <a:t>er</a:t>
            </a:r>
            <a:r>
              <a:rPr lang="en-US" b="1" dirty="0"/>
              <a:t>/</a:t>
            </a:r>
            <a:r>
              <a:rPr lang="en-US" b="1" dirty="0" err="1"/>
              <a:t>sie</a:t>
            </a:r>
            <a:r>
              <a:rPr lang="en-US" b="1" dirty="0"/>
              <a:t>/es form + </a:t>
            </a:r>
            <a:r>
              <a:rPr lang="en-US" b="1" dirty="0" err="1"/>
              <a:t>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950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1322</Words>
  <Application>Microsoft Office PowerPoint</Application>
  <PresentationFormat>Widescreen</PresentationFormat>
  <Paragraphs>519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Modal Verbs – How to</vt:lpstr>
      <vt:lpstr>How to Modal Verb in German</vt:lpstr>
      <vt:lpstr>How to Conjugate Modal Verbs</vt:lpstr>
      <vt:lpstr>How to Conjugate Modal Verbs</vt:lpstr>
      <vt:lpstr>How to Conjugate Modal Verbs</vt:lpstr>
      <vt:lpstr>How to Conjugate Modal Verbs</vt:lpstr>
      <vt:lpstr>How to Conjugate Modal Verbs</vt:lpstr>
      <vt:lpstr>How to Conjugate Modal Verbs</vt:lpstr>
      <vt:lpstr>How to Conjugate Modal Verbs</vt:lpstr>
      <vt:lpstr>How to Conjugate Modal Verbs</vt:lpstr>
      <vt:lpstr>How to Conjugate Modal Verbs</vt:lpstr>
      <vt:lpstr>PowerPoint Presentation</vt:lpstr>
      <vt:lpstr>But wait!</vt:lpstr>
      <vt:lpstr>PowerPoint Presentation</vt:lpstr>
      <vt:lpstr>PowerPoint Presentation</vt:lpstr>
      <vt:lpstr>So that’s HOW to conjugate modal verbs.</vt:lpstr>
      <vt:lpstr>How to Use Modal Verbs</vt:lpstr>
      <vt:lpstr>How to Use Modal Verbs</vt:lpstr>
      <vt:lpstr>How to Use Modal Verbs</vt:lpstr>
      <vt:lpstr>How to Use Modal Verbs</vt:lpstr>
      <vt:lpstr>How to Use Modal Verbs</vt:lpstr>
      <vt:lpstr>How to Use Modal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 – How to</dc:title>
  <dc:creator>thebr</dc:creator>
  <cp:lastModifiedBy> </cp:lastModifiedBy>
  <cp:revision>15</cp:revision>
  <dcterms:created xsi:type="dcterms:W3CDTF">2020-05-12T21:44:47Z</dcterms:created>
  <dcterms:modified xsi:type="dcterms:W3CDTF">2020-05-12T22:32:42Z</dcterms:modified>
</cp:coreProperties>
</file>